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0.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7" r:id="rId2"/>
    <p:sldId id="258" r:id="rId3"/>
    <p:sldId id="259" r:id="rId4"/>
    <p:sldId id="260" r:id="rId5"/>
    <p:sldId id="269" r:id="rId6"/>
    <p:sldId id="285" r:id="rId7"/>
    <p:sldId id="288" r:id="rId8"/>
    <p:sldId id="286" r:id="rId9"/>
    <p:sldId id="270" r:id="rId10"/>
    <p:sldId id="287" r:id="rId11"/>
    <p:sldId id="289" r:id="rId12"/>
    <p:sldId id="290" r:id="rId13"/>
    <p:sldId id="291" r:id="rId14"/>
    <p:sldId id="292" r:id="rId15"/>
    <p:sldId id="293" r:id="rId16"/>
    <p:sldId id="294" r:id="rId17"/>
    <p:sldId id="295" r:id="rId18"/>
    <p:sldId id="296" r:id="rId19"/>
    <p:sldId id="297" r:id="rId20"/>
    <p:sldId id="284"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D8C3"/>
    <a:srgbClr val="36F5FA"/>
    <a:srgbClr val="FFFFFF"/>
    <a:srgbClr val="D0C7B8"/>
    <a:srgbClr val="B8AA92"/>
    <a:srgbClr val="988563"/>
    <a:srgbClr val="E1DBD1"/>
    <a:srgbClr val="E6E6E6"/>
    <a:srgbClr val="556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3" autoAdjust="0"/>
    <p:restoredTop sz="94660"/>
  </p:normalViewPr>
  <p:slideViewPr>
    <p:cSldViewPr snapToGrid="0" showGuides="1">
      <p:cViewPr varScale="1">
        <p:scale>
          <a:sx n="121" d="100"/>
          <a:sy n="121" d="100"/>
        </p:scale>
        <p:origin x="610"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25688\Desktop\&#29976;&#29305;&#2227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9718015228434E-2"/>
          <c:y val="7.7863009059351451E-2"/>
          <c:w val="0.94602819847715658"/>
          <c:h val="0.78230844128354926"/>
        </c:manualLayout>
      </c:layout>
      <c:lineChart>
        <c:grouping val="standard"/>
        <c:varyColors val="0"/>
        <c:ser>
          <c:idx val="0"/>
          <c:order val="0"/>
          <c:tx>
            <c:strRef>
              <c:f>Sheet1!$A$2</c:f>
              <c:strCache>
                <c:ptCount val="1"/>
                <c:pt idx="0">
                  <c:v>expect</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numRef>
              <c:f>Sheet1!$B$1:$L$1</c:f>
              <c:numCache>
                <c:formatCode>General</c:formatCode>
                <c:ptCount val="11"/>
                <c:pt idx="0">
                  <c:v>0</c:v>
                </c:pt>
                <c:pt idx="1">
                  <c:v>7</c:v>
                </c:pt>
                <c:pt idx="2">
                  <c:v>14</c:v>
                </c:pt>
                <c:pt idx="3">
                  <c:v>17</c:v>
                </c:pt>
                <c:pt idx="4">
                  <c:v>24</c:v>
                </c:pt>
                <c:pt idx="5">
                  <c:v>27</c:v>
                </c:pt>
                <c:pt idx="6">
                  <c:v>41</c:v>
                </c:pt>
                <c:pt idx="7">
                  <c:v>46</c:v>
                </c:pt>
                <c:pt idx="8">
                  <c:v>51</c:v>
                </c:pt>
                <c:pt idx="9">
                  <c:v>69</c:v>
                </c:pt>
                <c:pt idx="10">
                  <c:v>79</c:v>
                </c:pt>
              </c:numCache>
            </c:numRef>
          </c:cat>
          <c:val>
            <c:numRef>
              <c:f>Sheet1!$B$2:$L$2</c:f>
              <c:numCache>
                <c:formatCode>General</c:formatCode>
                <c:ptCount val="11"/>
                <c:pt idx="0">
                  <c:v>10</c:v>
                </c:pt>
                <c:pt idx="10">
                  <c:v>0</c:v>
                </c:pt>
              </c:numCache>
            </c:numRef>
          </c:val>
          <c:smooth val="0"/>
          <c:extLst>
            <c:ext xmlns:c16="http://schemas.microsoft.com/office/drawing/2014/chart" uri="{C3380CC4-5D6E-409C-BE32-E72D297353CC}">
              <c16:uniqueId val="{00000001-422E-4260-84A2-1B0C9398CEB3}"/>
            </c:ext>
          </c:extLst>
        </c:ser>
        <c:ser>
          <c:idx val="1"/>
          <c:order val="1"/>
          <c:tx>
            <c:strRef>
              <c:f>Sheet1!$A$3</c:f>
              <c:strCache>
                <c:ptCount val="1"/>
                <c:pt idx="0">
                  <c:v>actual</c:v>
                </c:pt>
              </c:strCache>
            </c:strRef>
          </c:tx>
          <c:spPr>
            <a:ln w="28575" cap="rnd">
              <a:solidFill>
                <a:schemeClr val="accent2"/>
              </a:solidFill>
              <a:round/>
            </a:ln>
            <a:effectLst/>
          </c:spPr>
          <c:marker>
            <c:symbol val="none"/>
          </c:marker>
          <c:cat>
            <c:numRef>
              <c:f>Sheet1!$B$1:$L$1</c:f>
              <c:numCache>
                <c:formatCode>General</c:formatCode>
                <c:ptCount val="11"/>
                <c:pt idx="0">
                  <c:v>0</c:v>
                </c:pt>
                <c:pt idx="1">
                  <c:v>7</c:v>
                </c:pt>
                <c:pt idx="2">
                  <c:v>14</c:v>
                </c:pt>
                <c:pt idx="3">
                  <c:v>17</c:v>
                </c:pt>
                <c:pt idx="4">
                  <c:v>24</c:v>
                </c:pt>
                <c:pt idx="5">
                  <c:v>27</c:v>
                </c:pt>
                <c:pt idx="6">
                  <c:v>41</c:v>
                </c:pt>
                <c:pt idx="7">
                  <c:v>46</c:v>
                </c:pt>
                <c:pt idx="8">
                  <c:v>51</c:v>
                </c:pt>
                <c:pt idx="9">
                  <c:v>69</c:v>
                </c:pt>
                <c:pt idx="10">
                  <c:v>79</c:v>
                </c:pt>
              </c:numCache>
            </c:numRef>
          </c:cat>
          <c:val>
            <c:numRef>
              <c:f>Sheet1!$B$3:$L$3</c:f>
              <c:numCache>
                <c:formatCode>General</c:formatCode>
                <c:ptCount val="11"/>
                <c:pt idx="0">
                  <c:v>9.5</c:v>
                </c:pt>
                <c:pt idx="1">
                  <c:v>8.5</c:v>
                </c:pt>
                <c:pt idx="2">
                  <c:v>8</c:v>
                </c:pt>
                <c:pt idx="3">
                  <c:v>7.6</c:v>
                </c:pt>
                <c:pt idx="4">
                  <c:v>6.6</c:v>
                </c:pt>
                <c:pt idx="5">
                  <c:v>5.6</c:v>
                </c:pt>
                <c:pt idx="6">
                  <c:v>4.5</c:v>
                </c:pt>
                <c:pt idx="7">
                  <c:v>4.3</c:v>
                </c:pt>
              </c:numCache>
            </c:numRef>
          </c:val>
          <c:smooth val="0"/>
          <c:extLst>
            <c:ext xmlns:c16="http://schemas.microsoft.com/office/drawing/2014/chart" uri="{C3380CC4-5D6E-409C-BE32-E72D297353CC}">
              <c16:uniqueId val="{00000002-422E-4260-84A2-1B0C9398CEB3}"/>
            </c:ext>
          </c:extLst>
        </c:ser>
        <c:dLbls>
          <c:showLegendKey val="0"/>
          <c:showVal val="0"/>
          <c:showCatName val="0"/>
          <c:showSerName val="0"/>
          <c:showPercent val="0"/>
          <c:showBubbleSize val="0"/>
        </c:dLbls>
        <c:smooth val="0"/>
        <c:axId val="570054431"/>
        <c:axId val="570057311"/>
      </c:lineChart>
      <c:catAx>
        <c:axId val="570054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0057311"/>
        <c:crosses val="autoZero"/>
        <c:auto val="1"/>
        <c:lblAlgn val="ctr"/>
        <c:lblOffset val="100"/>
        <c:noMultiLvlLbl val="0"/>
      </c:catAx>
      <c:valAx>
        <c:axId val="5700573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70054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004120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628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17884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29223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01235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8A00DB71-65C4-411D-88A2-6FD01D81A8D5}" type="datetimeFigureOut">
              <a:rPr lang="zh-CN" altLang="en-US" smtClean="0"/>
              <a:t>2024/4/19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00DB71-65C4-411D-88A2-6FD01D81A8D5}" type="datetimeFigureOut">
              <a:rPr lang="zh-CN" altLang="en-US" smtClean="0"/>
              <a:t>2024/4/19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00DB71-65C4-411D-88A2-6FD01D81A8D5}" type="datetimeFigureOut">
              <a:rPr lang="zh-CN" altLang="en-US" smtClean="0"/>
              <a:t>2024/4/19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A00DB71-65C4-411D-88A2-6FD01D81A8D5}" type="datetimeFigureOut">
              <a:rPr lang="zh-CN" altLang="en-US" smtClean="0"/>
              <a:t>2024/4/19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A00DB71-65C4-411D-88A2-6FD01D81A8D5}" type="datetimeFigureOut">
              <a:rPr lang="zh-CN" altLang="en-US" smtClean="0"/>
              <a:t>2024/4/19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A00DB71-65C4-411D-88A2-6FD01D81A8D5}" type="datetimeFigureOut">
              <a:rPr lang="zh-CN" altLang="en-US" smtClean="0"/>
              <a:t>2024/4/19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A00DB71-65C4-411D-88A2-6FD01D81A8D5}" type="datetimeFigureOut">
              <a:rPr lang="zh-CN" altLang="en-US" smtClean="0"/>
              <a:t>2024/4/19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A00DB71-65C4-411D-88A2-6FD01D81A8D5}" type="datetimeFigureOut">
              <a:rPr lang="zh-CN" altLang="en-US" smtClean="0"/>
              <a:t>2024/4/19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00DB71-65C4-411D-88A2-6FD01D81A8D5}" type="datetimeFigureOut">
              <a:rPr lang="zh-CN" altLang="en-US" smtClean="0"/>
              <a:t>2024/4/19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A00DB71-65C4-411D-88A2-6FD01D81A8D5}" type="datetimeFigureOut">
              <a:rPr lang="zh-CN" altLang="en-US" smtClean="0"/>
              <a:t>2024/4/19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A00DB71-65C4-411D-88A2-6FD01D81A8D5}" type="datetimeFigureOut">
              <a:rPr lang="zh-CN" altLang="en-US" smtClean="0"/>
              <a:t>2024/4/19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3BA55D-44A2-491C-B000-977970E238D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0DB71-65C4-411D-88A2-6FD01D81A8D5}" type="datetimeFigureOut">
              <a:rPr lang="zh-CN" altLang="en-US" smtClean="0"/>
              <a:t>2024/4/19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BA55D-44A2-491C-B000-977970E238D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30.png30"/>
          <p:cNvPicPr>
            <a:picLocks noChangeAspect="1"/>
          </p:cNvPicPr>
          <p:nvPr/>
        </p:nvPicPr>
        <p:blipFill>
          <a:blip r:embed="rId2"/>
          <a:srcRect l="24372" r="24372"/>
          <a:stretch>
            <a:fillRect/>
          </a:stretch>
        </p:blipFill>
        <p:spPr>
          <a:xfrm>
            <a:off x="0" y="0"/>
            <a:ext cx="6248400" cy="6855882"/>
          </a:xfrm>
          <a:prstGeom prst="rect">
            <a:avLst/>
          </a:prstGeom>
        </p:spPr>
      </p:pic>
      <p:sp>
        <p:nvSpPr>
          <p:cNvPr id="3" name="任意多边形: 形状 21"/>
          <p:cNvSpPr/>
          <p:nvPr/>
        </p:nvSpPr>
        <p:spPr>
          <a:xfrm>
            <a:off x="4582757" y="1568824"/>
            <a:ext cx="7254274" cy="3582296"/>
          </a:xfrm>
          <a:custGeom>
            <a:avLst/>
            <a:gdLst>
              <a:gd name="connsiteX0" fmla="*/ 0 w 7254274"/>
              <a:gd name="connsiteY0" fmla="*/ 0 h 3582296"/>
              <a:gd name="connsiteX1" fmla="*/ 7254274 w 7254274"/>
              <a:gd name="connsiteY1" fmla="*/ 0 h 3582296"/>
              <a:gd name="connsiteX2" fmla="*/ 7254274 w 7254274"/>
              <a:gd name="connsiteY2" fmla="*/ 3582296 h 3582296"/>
              <a:gd name="connsiteX3" fmla="*/ 0 w 7254274"/>
              <a:gd name="connsiteY3" fmla="*/ 3582296 h 3582296"/>
              <a:gd name="connsiteX4" fmla="*/ 0 w 7254274"/>
              <a:gd name="connsiteY4" fmla="*/ 2630245 h 3582296"/>
              <a:gd name="connsiteX5" fmla="*/ 60505 w 7254274"/>
              <a:gd name="connsiteY5" fmla="*/ 2630245 h 3582296"/>
              <a:gd name="connsiteX6" fmla="*/ 60505 w 7254274"/>
              <a:gd name="connsiteY6" fmla="*/ 3521791 h 3582296"/>
              <a:gd name="connsiteX7" fmla="*/ 7193769 w 7254274"/>
              <a:gd name="connsiteY7" fmla="*/ 3521791 h 3582296"/>
              <a:gd name="connsiteX8" fmla="*/ 7193769 w 7254274"/>
              <a:gd name="connsiteY8" fmla="*/ 60505 h 3582296"/>
              <a:gd name="connsiteX9" fmla="*/ 60505 w 7254274"/>
              <a:gd name="connsiteY9" fmla="*/ 60505 h 3582296"/>
              <a:gd name="connsiteX10" fmla="*/ 60505 w 7254274"/>
              <a:gd name="connsiteY10" fmla="*/ 952052 h 3582296"/>
              <a:gd name="connsiteX11" fmla="*/ 0 w 7254274"/>
              <a:gd name="connsiteY11" fmla="*/ 952052 h 358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274" h="3582296">
                <a:moveTo>
                  <a:pt x="0" y="0"/>
                </a:moveTo>
                <a:lnTo>
                  <a:pt x="7254274" y="0"/>
                </a:lnTo>
                <a:lnTo>
                  <a:pt x="7254274" y="3582296"/>
                </a:lnTo>
                <a:lnTo>
                  <a:pt x="0" y="3582296"/>
                </a:lnTo>
                <a:lnTo>
                  <a:pt x="0" y="2630245"/>
                </a:lnTo>
                <a:lnTo>
                  <a:pt x="60505" y="2630245"/>
                </a:lnTo>
                <a:lnTo>
                  <a:pt x="60505" y="3521791"/>
                </a:lnTo>
                <a:lnTo>
                  <a:pt x="7193769" y="3521791"/>
                </a:lnTo>
                <a:lnTo>
                  <a:pt x="7193769" y="60505"/>
                </a:lnTo>
                <a:lnTo>
                  <a:pt x="60505" y="60505"/>
                </a:lnTo>
                <a:lnTo>
                  <a:pt x="60505" y="952052"/>
                </a:lnTo>
                <a:lnTo>
                  <a:pt x="0" y="95205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6400622" y="2161588"/>
            <a:ext cx="5563269" cy="1085490"/>
          </a:xfrm>
          <a:prstGeom prst="rect">
            <a:avLst/>
          </a:prstGeom>
          <a:noFill/>
        </p:spPr>
        <p:txBody>
          <a:bodyPr wrap="square" rtlCol="0">
            <a:spAutoFit/>
          </a:bodyPr>
          <a:lstStyle/>
          <a:p>
            <a:pPr>
              <a:lnSpc>
                <a:spcPct val="120000"/>
              </a:lnSpc>
            </a:pPr>
            <a:r>
              <a:rPr lang="en-US" altLang="zh-CN" sz="2800" b="1" spc="100" dirty="0">
                <a:solidFill>
                  <a:srgbClr val="988563"/>
                </a:solidFill>
                <a:latin typeface="微软雅黑 Light" panose="020B0502040204020203" pitchFamily="34" charset="-122"/>
                <a:ea typeface="微软雅黑 Light" panose="020B0502040204020203" pitchFamily="34" charset="-122"/>
              </a:rPr>
              <a:t>Manhole Cover Defect Intelligent Recognition System</a:t>
            </a:r>
            <a:endParaRPr lang="zh-CN" sz="2800" b="1" spc="100" dirty="0">
              <a:solidFill>
                <a:srgbClr val="988563"/>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6400622" y="3530480"/>
            <a:ext cx="5641625" cy="830997"/>
          </a:xfrm>
          <a:prstGeom prst="rect">
            <a:avLst/>
          </a:prstGeom>
          <a:noFill/>
          <a:ln>
            <a:noFill/>
          </a:ln>
        </p:spPr>
        <p:txBody>
          <a:bodyPr wrap="square" rtlCol="0">
            <a:spAutoFit/>
          </a:bodyPr>
          <a:lstStyle/>
          <a:p>
            <a:r>
              <a:rPr lang="en-US" altLang="zh-CN" sz="1600" b="1" dirty="0">
                <a:solidFill>
                  <a:srgbClr val="333740"/>
                </a:solidFill>
                <a:latin typeface="微软雅黑 Light" panose="020B0502040204020203" pitchFamily="34" charset="-122"/>
                <a:ea typeface="微软雅黑 Light" panose="020B0502040204020203" pitchFamily="34" charset="-122"/>
              </a:rPr>
              <a:t>Team Members</a:t>
            </a:r>
          </a:p>
          <a:p>
            <a:r>
              <a:rPr lang="en-US" altLang="zh-CN" sz="1600" dirty="0">
                <a:solidFill>
                  <a:srgbClr val="333740"/>
                </a:solidFill>
                <a:latin typeface="微软雅黑 Light" panose="020B0502040204020203" pitchFamily="34" charset="-122"/>
                <a:ea typeface="微软雅黑 Light" panose="020B0502040204020203" pitchFamily="34" charset="-122"/>
              </a:rPr>
              <a:t>2154157 </a:t>
            </a:r>
            <a:r>
              <a:rPr lang="zh-CN" altLang="en-US" sz="1600" dirty="0">
                <a:solidFill>
                  <a:srgbClr val="333740"/>
                </a:solidFill>
                <a:latin typeface="微软雅黑 Light" panose="020B0502040204020203" pitchFamily="34" charset="-122"/>
                <a:ea typeface="微软雅黑 Light" panose="020B0502040204020203" pitchFamily="34" charset="-122"/>
              </a:rPr>
              <a:t>王梓鉴</a:t>
            </a:r>
            <a:r>
              <a:rPr lang="en-US" altLang="zh-CN" sz="1600" dirty="0">
                <a:solidFill>
                  <a:srgbClr val="333740"/>
                </a:solidFill>
                <a:latin typeface="微软雅黑 Light" panose="020B0502040204020203" pitchFamily="34" charset="-122"/>
                <a:ea typeface="微软雅黑 Light" panose="020B0502040204020203" pitchFamily="34" charset="-122"/>
              </a:rPr>
              <a:t>   2151030 </a:t>
            </a:r>
            <a:r>
              <a:rPr lang="zh-CN" altLang="en-US" sz="1600" dirty="0">
                <a:solidFill>
                  <a:srgbClr val="333740"/>
                </a:solidFill>
                <a:latin typeface="微软雅黑 Light" panose="020B0502040204020203" pitchFamily="34" charset="-122"/>
                <a:ea typeface="微软雅黑 Light" panose="020B0502040204020203" pitchFamily="34" charset="-122"/>
              </a:rPr>
              <a:t>李金昊</a:t>
            </a:r>
            <a:endParaRPr lang="en-US" altLang="zh-CN" sz="1600" dirty="0">
              <a:solidFill>
                <a:srgbClr val="333740"/>
              </a:solidFill>
              <a:latin typeface="微软雅黑 Light" panose="020B0502040204020203" pitchFamily="34" charset="-122"/>
              <a:ea typeface="微软雅黑 Light" panose="020B0502040204020203" pitchFamily="34" charset="-122"/>
            </a:endParaRPr>
          </a:p>
          <a:p>
            <a:r>
              <a:rPr lang="en-US" altLang="zh-CN" sz="1600" dirty="0">
                <a:solidFill>
                  <a:srgbClr val="333740"/>
                </a:solidFill>
                <a:latin typeface="微软雅黑 Light" panose="020B0502040204020203" pitchFamily="34" charset="-122"/>
                <a:ea typeface="微软雅黑 Light" panose="020B0502040204020203" pitchFamily="34" charset="-122"/>
              </a:rPr>
              <a:t>2151760 </a:t>
            </a:r>
            <a:r>
              <a:rPr lang="zh-CN" altLang="en-US" sz="1600" dirty="0">
                <a:solidFill>
                  <a:srgbClr val="333740"/>
                </a:solidFill>
                <a:latin typeface="微软雅黑 Light" panose="020B0502040204020203" pitchFamily="34" charset="-122"/>
                <a:ea typeface="微软雅黑 Light" panose="020B0502040204020203" pitchFamily="34" charset="-122"/>
              </a:rPr>
              <a:t>郭子瑜</a:t>
            </a:r>
            <a:r>
              <a:rPr lang="en-US" altLang="zh-CN" sz="1600" dirty="0">
                <a:solidFill>
                  <a:srgbClr val="333740"/>
                </a:solidFill>
                <a:latin typeface="微软雅黑 Light" panose="020B0502040204020203" pitchFamily="34" charset="-122"/>
                <a:ea typeface="微软雅黑 Light" panose="020B0502040204020203" pitchFamily="34" charset="-122"/>
              </a:rPr>
              <a:t>   2153604 </a:t>
            </a:r>
            <a:r>
              <a:rPr lang="zh-CN" altLang="en-US" sz="1600" dirty="0">
                <a:solidFill>
                  <a:srgbClr val="333740"/>
                </a:solidFill>
                <a:latin typeface="微软雅黑 Light" panose="020B0502040204020203" pitchFamily="34" charset="-122"/>
                <a:ea typeface="微软雅黑 Light" panose="020B0502040204020203" pitchFamily="34" charset="-122"/>
              </a:rPr>
              <a:t>郭晓杰</a:t>
            </a:r>
            <a:endParaRPr lang="zh-CN" sz="1600" dirty="0">
              <a:solidFill>
                <a:srgbClr val="333740"/>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2337719" y="2617108"/>
            <a:ext cx="2887449" cy="1198880"/>
          </a:xfrm>
          <a:prstGeom prst="rect">
            <a:avLst/>
          </a:prstGeom>
        </p:spPr>
        <p:txBody>
          <a:bodyPr wrap="square">
            <a:spAutoFit/>
          </a:bodyPr>
          <a:lstStyle/>
          <a:p>
            <a:pPr algn="r"/>
            <a:r>
              <a:rPr lang="en-US" altLang="zh-CN" sz="3600" b="1" dirty="0">
                <a:solidFill>
                  <a:schemeClr val="bg1"/>
                </a:solidFill>
                <a:latin typeface="Century Gothic" panose="020B0502020202020204" pitchFamily="34" charset="0"/>
              </a:rPr>
              <a:t>TONGJI</a:t>
            </a:r>
          </a:p>
          <a:p>
            <a:pPr algn="r"/>
            <a:r>
              <a:rPr lang="en-US" altLang="zh-CN" sz="3600" b="1" dirty="0">
                <a:solidFill>
                  <a:schemeClr val="bg1"/>
                </a:solidFill>
                <a:latin typeface="Century Gothic" panose="020B0502020202020204" pitchFamily="34" charset="0"/>
              </a:rPr>
              <a:t>UNIVERSITY</a:t>
            </a:r>
          </a:p>
        </p:txBody>
      </p:sp>
      <p:pic>
        <p:nvPicPr>
          <p:cNvPr id="10" name="图片 9" descr="无背景logo"/>
          <p:cNvPicPr>
            <a:picLocks noChangeAspect="1"/>
          </p:cNvPicPr>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611855"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Requirements and Tasks Analysis</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3"/>
          <a:stretch>
            <a:fillRect/>
          </a:stretch>
        </p:blipFill>
        <p:spPr>
          <a:xfrm>
            <a:off x="10072370" y="76200"/>
            <a:ext cx="1689735" cy="858520"/>
          </a:xfrm>
          <a:prstGeom prst="rect">
            <a:avLst/>
          </a:prstGeom>
        </p:spPr>
      </p:pic>
      <p:sp>
        <p:nvSpPr>
          <p:cNvPr id="31" name="矩形 30">
            <a:extLst>
              <a:ext uri="{FF2B5EF4-FFF2-40B4-BE49-F238E27FC236}">
                <a16:creationId xmlns:a16="http://schemas.microsoft.com/office/drawing/2014/main" id="{1010EE25-6217-6FBB-1443-6ED8729BAC2E}"/>
              </a:ext>
            </a:extLst>
          </p:cNvPr>
          <p:cNvSpPr/>
          <p:nvPr/>
        </p:nvSpPr>
        <p:spPr>
          <a:xfrm>
            <a:off x="577170" y="1347485"/>
            <a:ext cx="11037660" cy="2270814"/>
          </a:xfrm>
          <a:prstGeom prst="rect">
            <a:avLst/>
          </a:prstGeom>
        </p:spPr>
        <p:txBody>
          <a:bodyPr wrap="square">
            <a:spAutoFit/>
          </a:bodyPr>
          <a:lstStyle/>
          <a:p>
            <a:pPr algn="just">
              <a:lnSpc>
                <a:spcPct val="150000"/>
              </a:lnSpc>
            </a:pPr>
            <a:r>
              <a:rPr lang="en-US" altLang="zh-CN" sz="1600" dirty="0"/>
              <a:t>	Considering the practical business scenario, this project is based on object detection technology to recognize manhole cover hazards. Firstly, in the data preprocessing stage, methods such as data augmentation and data labeling can be employed to improve data quality. During the model training phase, we are not limited to the use of a single detection algorithm; instead, we can adopt the ensemble learning approach, training multiple models and merging their results to enhance model performance and generalization ability. Finally, suitable post-processing methods are chosen to output the recognition results of manhole cover hazards.</a:t>
            </a:r>
            <a:endParaRPr lang="zh-CN" altLang="en-US" sz="1600" dirty="0"/>
          </a:p>
        </p:txBody>
      </p:sp>
      <p:sp>
        <p:nvSpPr>
          <p:cNvPr id="37" name="矩形: 圆角 36">
            <a:extLst>
              <a:ext uri="{FF2B5EF4-FFF2-40B4-BE49-F238E27FC236}">
                <a16:creationId xmlns:a16="http://schemas.microsoft.com/office/drawing/2014/main" id="{ACC0E1A9-963F-E570-E47D-3749328B288D}"/>
              </a:ext>
            </a:extLst>
          </p:cNvPr>
          <p:cNvSpPr/>
          <p:nvPr/>
        </p:nvSpPr>
        <p:spPr>
          <a:xfrm>
            <a:off x="374978" y="812231"/>
            <a:ext cx="4995675" cy="419582"/>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AB5AAC4-0989-610C-85BB-84F64D6E6573}"/>
              </a:ext>
            </a:extLst>
          </p:cNvPr>
          <p:cNvSpPr txBox="1"/>
          <p:nvPr/>
        </p:nvSpPr>
        <p:spPr>
          <a:xfrm>
            <a:off x="412831" y="799451"/>
            <a:ext cx="4957822" cy="432362"/>
          </a:xfrm>
          <a:prstGeom prst="rect">
            <a:avLst/>
          </a:prstGeom>
          <a:noFill/>
        </p:spPr>
        <p:txBody>
          <a:bodyPr wrap="square" rtlCol="0">
            <a:spAutoFit/>
          </a:bodyPr>
          <a:lstStyle/>
          <a:p>
            <a:pPr>
              <a:lnSpc>
                <a:spcPct val="120000"/>
              </a:lnSpc>
            </a:pPr>
            <a:r>
              <a:rPr lang="en-US" altLang="zh-CN" sz="2000" b="1"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Technical requirements and indicators</a:t>
            </a:r>
            <a:endParaRPr lang="zh-CN" altLang="en-US" sz="2000" b="1" dirty="0">
              <a:solidFill>
                <a:srgbClr val="988563"/>
              </a:solidFill>
              <a:latin typeface="微软雅黑 Light" panose="020B0502040204020203" pitchFamily="34" charset="-122"/>
              <a:ea typeface="微软雅黑 Light" panose="020B0502040204020203" pitchFamily="34" charset="-122"/>
            </a:endParaRPr>
          </a:p>
        </p:txBody>
      </p:sp>
      <p:pic>
        <p:nvPicPr>
          <p:cNvPr id="5" name="图片 4">
            <a:extLst>
              <a:ext uri="{FF2B5EF4-FFF2-40B4-BE49-F238E27FC236}">
                <a16:creationId xmlns:a16="http://schemas.microsoft.com/office/drawing/2014/main" id="{829661D4-0A7E-D2D2-BCB8-17E8F10F9462}"/>
              </a:ext>
            </a:extLst>
          </p:cNvPr>
          <p:cNvPicPr>
            <a:picLocks noChangeAspect="1"/>
          </p:cNvPicPr>
          <p:nvPr/>
        </p:nvPicPr>
        <p:blipFill>
          <a:blip r:embed="rId4"/>
          <a:stretch>
            <a:fillRect/>
          </a:stretch>
        </p:blipFill>
        <p:spPr>
          <a:xfrm>
            <a:off x="4740010" y="4407810"/>
            <a:ext cx="2451226" cy="946199"/>
          </a:xfrm>
          <a:prstGeom prst="rect">
            <a:avLst/>
          </a:prstGeom>
        </p:spPr>
      </p:pic>
      <p:pic>
        <p:nvPicPr>
          <p:cNvPr id="8" name="图片 7">
            <a:extLst>
              <a:ext uri="{FF2B5EF4-FFF2-40B4-BE49-F238E27FC236}">
                <a16:creationId xmlns:a16="http://schemas.microsoft.com/office/drawing/2014/main" id="{62350D00-7DC0-4CB5-38A2-52ECD4F2D48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68" t="50000" r="9981" b="2084"/>
          <a:stretch/>
        </p:blipFill>
        <p:spPr>
          <a:xfrm>
            <a:off x="318657" y="4508375"/>
            <a:ext cx="1512484" cy="1102448"/>
          </a:xfrm>
          <a:prstGeom prst="rect">
            <a:avLst/>
          </a:prstGeom>
        </p:spPr>
      </p:pic>
      <p:sp>
        <p:nvSpPr>
          <p:cNvPr id="9" name="矩形 8">
            <a:extLst>
              <a:ext uri="{FF2B5EF4-FFF2-40B4-BE49-F238E27FC236}">
                <a16:creationId xmlns:a16="http://schemas.microsoft.com/office/drawing/2014/main" id="{51044927-3765-2654-728D-F0B1A4D16723}"/>
              </a:ext>
            </a:extLst>
          </p:cNvPr>
          <p:cNvSpPr/>
          <p:nvPr/>
        </p:nvSpPr>
        <p:spPr>
          <a:xfrm>
            <a:off x="726887" y="3809381"/>
            <a:ext cx="696024" cy="393539"/>
          </a:xfrm>
          <a:prstGeom prst="rect">
            <a:avLst/>
          </a:prstGeom>
          <a:solidFill>
            <a:srgbClr val="48D8C3"/>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6567FC77-0059-8069-22AD-30D979FF3800}"/>
              </a:ext>
            </a:extLst>
          </p:cNvPr>
          <p:cNvSpPr txBox="1"/>
          <p:nvPr/>
        </p:nvSpPr>
        <p:spPr>
          <a:xfrm>
            <a:off x="726887" y="3809381"/>
            <a:ext cx="696024" cy="369332"/>
          </a:xfrm>
          <a:prstGeom prst="rect">
            <a:avLst/>
          </a:prstGeom>
          <a:noFill/>
        </p:spPr>
        <p:txBody>
          <a:bodyPr wrap="none" rtlCol="0">
            <a:spAutoFit/>
          </a:bodyPr>
          <a:lstStyle/>
          <a:p>
            <a:r>
              <a:rPr lang="en-US" altLang="zh-CN" dirty="0"/>
              <a:t>input</a:t>
            </a:r>
            <a:endParaRPr lang="zh-CN" altLang="en-US" dirty="0"/>
          </a:p>
        </p:txBody>
      </p:sp>
      <p:sp>
        <p:nvSpPr>
          <p:cNvPr id="11" name="箭头: 右 10">
            <a:extLst>
              <a:ext uri="{FF2B5EF4-FFF2-40B4-BE49-F238E27FC236}">
                <a16:creationId xmlns:a16="http://schemas.microsoft.com/office/drawing/2014/main" id="{DC03F5A9-4CE3-3235-66D0-345D5350FA4C}"/>
              </a:ext>
            </a:extLst>
          </p:cNvPr>
          <p:cNvSpPr/>
          <p:nvPr/>
        </p:nvSpPr>
        <p:spPr>
          <a:xfrm>
            <a:off x="1896154" y="4676921"/>
            <a:ext cx="468774" cy="35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8E0FCC3-3B42-F2F6-04C8-DC8F19EA78A7}"/>
              </a:ext>
            </a:extLst>
          </p:cNvPr>
          <p:cNvSpPr/>
          <p:nvPr/>
        </p:nvSpPr>
        <p:spPr>
          <a:xfrm>
            <a:off x="2484785" y="4616304"/>
            <a:ext cx="1582484" cy="541038"/>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015835A-F6AB-6B4F-0C45-F94BD3B67E02}"/>
              </a:ext>
            </a:extLst>
          </p:cNvPr>
          <p:cNvSpPr txBox="1"/>
          <p:nvPr/>
        </p:nvSpPr>
        <p:spPr>
          <a:xfrm>
            <a:off x="2484785" y="4711633"/>
            <a:ext cx="1582484" cy="338554"/>
          </a:xfrm>
          <a:prstGeom prst="rect">
            <a:avLst/>
          </a:prstGeom>
          <a:noFill/>
        </p:spPr>
        <p:txBody>
          <a:bodyPr wrap="none" rtlCol="0">
            <a:spAutoFit/>
          </a:bodyPr>
          <a:lstStyle/>
          <a:p>
            <a:r>
              <a:rPr lang="en-US" altLang="zh-CN" sz="1600" dirty="0"/>
              <a:t>preconditioning</a:t>
            </a:r>
            <a:endParaRPr lang="zh-CN" altLang="en-US" sz="1600" dirty="0"/>
          </a:p>
        </p:txBody>
      </p:sp>
      <p:sp>
        <p:nvSpPr>
          <p:cNvPr id="14" name="箭头: 右 13">
            <a:extLst>
              <a:ext uri="{FF2B5EF4-FFF2-40B4-BE49-F238E27FC236}">
                <a16:creationId xmlns:a16="http://schemas.microsoft.com/office/drawing/2014/main" id="{F0B3916A-2652-9F1C-9505-219FAAC3652E}"/>
              </a:ext>
            </a:extLst>
          </p:cNvPr>
          <p:cNvSpPr/>
          <p:nvPr/>
        </p:nvSpPr>
        <p:spPr>
          <a:xfrm>
            <a:off x="4194168" y="4686284"/>
            <a:ext cx="468774" cy="35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738F82DB-A2F5-2A02-4214-5839B16BBDBA}"/>
              </a:ext>
            </a:extLst>
          </p:cNvPr>
          <p:cNvSpPr/>
          <p:nvPr/>
        </p:nvSpPr>
        <p:spPr>
          <a:xfrm>
            <a:off x="7263956" y="4697159"/>
            <a:ext cx="468774" cy="35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35FC5E1A-60DD-25C5-7CF5-87861BE952CD}"/>
              </a:ext>
            </a:extLst>
          </p:cNvPr>
          <p:cNvSpPr/>
          <p:nvPr/>
        </p:nvSpPr>
        <p:spPr>
          <a:xfrm>
            <a:off x="7805450" y="4553051"/>
            <a:ext cx="1346671" cy="732672"/>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FA8B34F7-ED8F-0F32-75FD-91439CA7F86D}"/>
              </a:ext>
            </a:extLst>
          </p:cNvPr>
          <p:cNvSpPr txBox="1"/>
          <p:nvPr/>
        </p:nvSpPr>
        <p:spPr>
          <a:xfrm>
            <a:off x="7805451" y="4613847"/>
            <a:ext cx="1346671" cy="584775"/>
          </a:xfrm>
          <a:prstGeom prst="rect">
            <a:avLst/>
          </a:prstGeom>
          <a:noFill/>
        </p:spPr>
        <p:txBody>
          <a:bodyPr wrap="square" rtlCol="0">
            <a:spAutoFit/>
          </a:bodyPr>
          <a:lstStyle/>
          <a:p>
            <a:pPr algn="ctr"/>
            <a:r>
              <a:rPr lang="en-US" altLang="zh-CN" sz="1600" dirty="0"/>
              <a:t>Identification result</a:t>
            </a:r>
            <a:endParaRPr lang="zh-CN" altLang="en-US" sz="1600" dirty="0"/>
          </a:p>
        </p:txBody>
      </p:sp>
      <p:sp>
        <p:nvSpPr>
          <p:cNvPr id="18" name="矩形 17">
            <a:extLst>
              <a:ext uri="{FF2B5EF4-FFF2-40B4-BE49-F238E27FC236}">
                <a16:creationId xmlns:a16="http://schemas.microsoft.com/office/drawing/2014/main" id="{B062D9F8-251A-649A-E2E1-5C917C09EFB1}"/>
              </a:ext>
            </a:extLst>
          </p:cNvPr>
          <p:cNvSpPr/>
          <p:nvPr/>
        </p:nvSpPr>
        <p:spPr>
          <a:xfrm>
            <a:off x="9707215" y="4613847"/>
            <a:ext cx="1410269" cy="584775"/>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176F7E1E-D873-FF5C-7696-9DFC40BD2FC2}"/>
              </a:ext>
            </a:extLst>
          </p:cNvPr>
          <p:cNvSpPr txBox="1"/>
          <p:nvPr/>
        </p:nvSpPr>
        <p:spPr>
          <a:xfrm>
            <a:off x="9640581" y="4706571"/>
            <a:ext cx="1522230" cy="338554"/>
          </a:xfrm>
          <a:prstGeom prst="rect">
            <a:avLst/>
          </a:prstGeom>
          <a:noFill/>
        </p:spPr>
        <p:txBody>
          <a:bodyPr wrap="square" rtlCol="0">
            <a:spAutoFit/>
          </a:bodyPr>
          <a:lstStyle/>
          <a:p>
            <a:pPr algn="ctr"/>
            <a:r>
              <a:rPr lang="en-US" altLang="zh-CN" sz="1600" dirty="0"/>
              <a:t>Postprocessing</a:t>
            </a:r>
            <a:endParaRPr lang="zh-CN" altLang="en-US" sz="1600" dirty="0"/>
          </a:p>
        </p:txBody>
      </p:sp>
      <p:sp>
        <p:nvSpPr>
          <p:cNvPr id="20" name="箭头: 右 19">
            <a:extLst>
              <a:ext uri="{FF2B5EF4-FFF2-40B4-BE49-F238E27FC236}">
                <a16:creationId xmlns:a16="http://schemas.microsoft.com/office/drawing/2014/main" id="{E75CB323-8E2E-E7F3-57F3-96AF18F625B2}"/>
              </a:ext>
            </a:extLst>
          </p:cNvPr>
          <p:cNvSpPr/>
          <p:nvPr/>
        </p:nvSpPr>
        <p:spPr>
          <a:xfrm>
            <a:off x="9205855" y="4706571"/>
            <a:ext cx="468774" cy="35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02CC860F-8CAF-14C6-70EE-98A8CDB984EE}"/>
              </a:ext>
            </a:extLst>
          </p:cNvPr>
          <p:cNvSpPr/>
          <p:nvPr/>
        </p:nvSpPr>
        <p:spPr>
          <a:xfrm>
            <a:off x="11182497" y="4706571"/>
            <a:ext cx="468774" cy="353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54F51E87-DBEC-98B7-79C1-69B3BAA9AE75}"/>
              </a:ext>
            </a:extLst>
          </p:cNvPr>
          <p:cNvPicPr>
            <a:picLocks noChangeAspect="1"/>
          </p:cNvPicPr>
          <p:nvPr/>
        </p:nvPicPr>
        <p:blipFill>
          <a:blip r:embed="rId6"/>
          <a:stretch>
            <a:fillRect/>
          </a:stretch>
        </p:blipFill>
        <p:spPr>
          <a:xfrm>
            <a:off x="11778026" y="4624661"/>
            <a:ext cx="254013" cy="476274"/>
          </a:xfrm>
          <a:prstGeom prst="rect">
            <a:avLst/>
          </a:prstGeom>
        </p:spPr>
      </p:pic>
      <p:sp>
        <p:nvSpPr>
          <p:cNvPr id="24" name="文本框 23">
            <a:extLst>
              <a:ext uri="{FF2B5EF4-FFF2-40B4-BE49-F238E27FC236}">
                <a16:creationId xmlns:a16="http://schemas.microsoft.com/office/drawing/2014/main" id="{66EED2DF-6072-2DAB-0BD4-EC4B1C10D21A}"/>
              </a:ext>
            </a:extLst>
          </p:cNvPr>
          <p:cNvSpPr txBox="1"/>
          <p:nvPr/>
        </p:nvSpPr>
        <p:spPr>
          <a:xfrm>
            <a:off x="11052389" y="5282335"/>
            <a:ext cx="1192955" cy="307777"/>
          </a:xfrm>
          <a:prstGeom prst="rect">
            <a:avLst/>
          </a:prstGeom>
          <a:noFill/>
        </p:spPr>
        <p:txBody>
          <a:bodyPr wrap="none" rtlCol="0">
            <a:spAutoFit/>
          </a:bodyPr>
          <a:lstStyle/>
          <a:p>
            <a:r>
              <a:rPr lang="en-US" altLang="zh-CN" sz="1400" dirty="0">
                <a:solidFill>
                  <a:srgbClr val="0070C0"/>
                </a:solidFill>
              </a:rPr>
              <a:t>manual audit</a:t>
            </a:r>
            <a:endParaRPr lang="zh-CN" altLang="en-US" sz="1400" dirty="0">
              <a:solidFill>
                <a:srgbClr val="0070C0"/>
              </a:solidFill>
            </a:endParaRPr>
          </a:p>
        </p:txBody>
      </p:sp>
      <p:sp>
        <p:nvSpPr>
          <p:cNvPr id="25" name="矩形 24">
            <a:extLst>
              <a:ext uri="{FF2B5EF4-FFF2-40B4-BE49-F238E27FC236}">
                <a16:creationId xmlns:a16="http://schemas.microsoft.com/office/drawing/2014/main" id="{FAC144D3-8E3E-2827-DA6B-3E6C03467892}"/>
              </a:ext>
            </a:extLst>
          </p:cNvPr>
          <p:cNvSpPr/>
          <p:nvPr/>
        </p:nvSpPr>
        <p:spPr>
          <a:xfrm>
            <a:off x="4703654" y="3816285"/>
            <a:ext cx="2487582" cy="393539"/>
          </a:xfrm>
          <a:prstGeom prst="rect">
            <a:avLst/>
          </a:prstGeom>
          <a:solidFill>
            <a:srgbClr val="48D8C3"/>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7B92F872-3BC3-3445-F90F-DD8B6DC08C11}"/>
              </a:ext>
            </a:extLst>
          </p:cNvPr>
          <p:cNvSpPr txBox="1"/>
          <p:nvPr/>
        </p:nvSpPr>
        <p:spPr>
          <a:xfrm>
            <a:off x="4943804" y="3814365"/>
            <a:ext cx="2007281" cy="369332"/>
          </a:xfrm>
          <a:prstGeom prst="rect">
            <a:avLst/>
          </a:prstGeom>
          <a:noFill/>
        </p:spPr>
        <p:txBody>
          <a:bodyPr wrap="none" rtlCol="0">
            <a:spAutoFit/>
          </a:bodyPr>
          <a:lstStyle/>
          <a:p>
            <a:r>
              <a:rPr lang="en-US" altLang="zh-CN" dirty="0"/>
              <a:t>Detection network</a:t>
            </a:r>
            <a:endParaRPr lang="zh-CN" altLang="en-US" dirty="0"/>
          </a:p>
        </p:txBody>
      </p:sp>
      <p:sp>
        <p:nvSpPr>
          <p:cNvPr id="28" name="矩形 27">
            <a:extLst>
              <a:ext uri="{FF2B5EF4-FFF2-40B4-BE49-F238E27FC236}">
                <a16:creationId xmlns:a16="http://schemas.microsoft.com/office/drawing/2014/main" id="{F3B878BE-F6F2-95A6-9EA6-108A021803CE}"/>
              </a:ext>
            </a:extLst>
          </p:cNvPr>
          <p:cNvSpPr/>
          <p:nvPr/>
        </p:nvSpPr>
        <p:spPr>
          <a:xfrm>
            <a:off x="9152121" y="3823855"/>
            <a:ext cx="2879918" cy="393539"/>
          </a:xfrm>
          <a:prstGeom prst="rect">
            <a:avLst/>
          </a:prstGeom>
          <a:solidFill>
            <a:srgbClr val="48D8C3"/>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F79C67A0-1027-AF55-A3CA-81F3962A6383}"/>
              </a:ext>
            </a:extLst>
          </p:cNvPr>
          <p:cNvSpPr txBox="1"/>
          <p:nvPr/>
        </p:nvSpPr>
        <p:spPr>
          <a:xfrm>
            <a:off x="10166322" y="3809381"/>
            <a:ext cx="851515" cy="369332"/>
          </a:xfrm>
          <a:prstGeom prst="rect">
            <a:avLst/>
          </a:prstGeom>
          <a:noFill/>
        </p:spPr>
        <p:txBody>
          <a:bodyPr wrap="none" rtlCol="0">
            <a:spAutoFit/>
          </a:bodyPr>
          <a:lstStyle/>
          <a:p>
            <a:r>
              <a:rPr lang="en-US" altLang="zh-CN" dirty="0"/>
              <a:t>output</a:t>
            </a:r>
            <a:endParaRPr lang="zh-CN" altLang="en-US" dirty="0"/>
          </a:p>
        </p:txBody>
      </p:sp>
      <p:sp>
        <p:nvSpPr>
          <p:cNvPr id="30" name="文本框 29">
            <a:extLst>
              <a:ext uri="{FF2B5EF4-FFF2-40B4-BE49-F238E27FC236}">
                <a16:creationId xmlns:a16="http://schemas.microsoft.com/office/drawing/2014/main" id="{2F96ACFA-34AB-D547-96A5-898FDBD6A997}"/>
              </a:ext>
            </a:extLst>
          </p:cNvPr>
          <p:cNvSpPr txBox="1"/>
          <p:nvPr/>
        </p:nvSpPr>
        <p:spPr>
          <a:xfrm>
            <a:off x="4820855" y="5372015"/>
            <a:ext cx="830677" cy="276999"/>
          </a:xfrm>
          <a:prstGeom prst="rect">
            <a:avLst/>
          </a:prstGeom>
          <a:noFill/>
        </p:spPr>
        <p:txBody>
          <a:bodyPr wrap="none" rtlCol="0">
            <a:spAutoFit/>
          </a:bodyPr>
          <a:lstStyle/>
          <a:p>
            <a:r>
              <a:rPr lang="en-US" altLang="zh-CN" sz="1200" dirty="0"/>
              <a:t>backbone</a:t>
            </a:r>
            <a:endParaRPr lang="zh-CN" altLang="en-US" sz="1200" dirty="0"/>
          </a:p>
        </p:txBody>
      </p:sp>
      <p:sp>
        <p:nvSpPr>
          <p:cNvPr id="32" name="文本框 31">
            <a:extLst>
              <a:ext uri="{FF2B5EF4-FFF2-40B4-BE49-F238E27FC236}">
                <a16:creationId xmlns:a16="http://schemas.microsoft.com/office/drawing/2014/main" id="{93EE1C32-B3A0-F31C-C92D-2F95FE3550FC}"/>
              </a:ext>
            </a:extLst>
          </p:cNvPr>
          <p:cNvSpPr txBox="1"/>
          <p:nvPr/>
        </p:nvSpPr>
        <p:spPr>
          <a:xfrm>
            <a:off x="5833953" y="5372014"/>
            <a:ext cx="489236" cy="276999"/>
          </a:xfrm>
          <a:prstGeom prst="rect">
            <a:avLst/>
          </a:prstGeom>
          <a:noFill/>
        </p:spPr>
        <p:txBody>
          <a:bodyPr wrap="none" rtlCol="0">
            <a:spAutoFit/>
          </a:bodyPr>
          <a:lstStyle/>
          <a:p>
            <a:r>
              <a:rPr lang="en-US" altLang="zh-CN" sz="1200" dirty="0"/>
              <a:t>neck</a:t>
            </a:r>
            <a:endParaRPr lang="zh-CN" altLang="en-US" sz="1200" dirty="0"/>
          </a:p>
        </p:txBody>
      </p:sp>
      <p:sp>
        <p:nvSpPr>
          <p:cNvPr id="33" name="文本框 32">
            <a:extLst>
              <a:ext uri="{FF2B5EF4-FFF2-40B4-BE49-F238E27FC236}">
                <a16:creationId xmlns:a16="http://schemas.microsoft.com/office/drawing/2014/main" id="{408D1313-6FB8-B1AD-A896-DBF3F5B1EA52}"/>
              </a:ext>
            </a:extLst>
          </p:cNvPr>
          <p:cNvSpPr txBox="1"/>
          <p:nvPr/>
        </p:nvSpPr>
        <p:spPr>
          <a:xfrm>
            <a:off x="6540470" y="5372014"/>
            <a:ext cx="513282" cy="276999"/>
          </a:xfrm>
          <a:prstGeom prst="rect">
            <a:avLst/>
          </a:prstGeom>
          <a:noFill/>
        </p:spPr>
        <p:txBody>
          <a:bodyPr wrap="none" rtlCol="0">
            <a:spAutoFit/>
          </a:bodyPr>
          <a:lstStyle/>
          <a:p>
            <a:r>
              <a:rPr lang="en-US" altLang="zh-CN" sz="1200" dirty="0"/>
              <a:t>head</a:t>
            </a:r>
            <a:endParaRPr lang="zh-CN" altLang="en-US" sz="1200" dirty="0"/>
          </a:p>
        </p:txBody>
      </p:sp>
    </p:spTree>
    <p:extLst>
      <p:ext uri="{BB962C8B-B14F-4D97-AF65-F5344CB8AC3E}">
        <p14:creationId xmlns:p14="http://schemas.microsoft.com/office/powerpoint/2010/main" val="25089249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4"/>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379745" y="2156725"/>
            <a:ext cx="5054671" cy="1227387"/>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altLang="zh-CN" sz="3200" spc="100" dirty="0">
                <a:solidFill>
                  <a:schemeClr val="bg1"/>
                </a:solidFill>
                <a:latin typeface="微软雅黑 Light" panose="020B0502040204020203" pitchFamily="34" charset="-122"/>
                <a:ea typeface="微软雅黑 Light" panose="020B0502040204020203" pitchFamily="34" charset="-122"/>
                <a:sym typeface="+mn-ea"/>
              </a:rPr>
              <a:t>Project </a:t>
            </a:r>
          </a:p>
          <a:p>
            <a:pPr>
              <a:lnSpc>
                <a:spcPct val="120000"/>
              </a:lnSpc>
            </a:pPr>
            <a:r>
              <a:rPr lang="en-US" altLang="zh-CN" sz="3200" spc="100" dirty="0">
                <a:solidFill>
                  <a:schemeClr val="bg1"/>
                </a:solidFill>
                <a:latin typeface="微软雅黑 Light" panose="020B0502040204020203" pitchFamily="34" charset="-122"/>
                <a:ea typeface="微软雅黑 Light" panose="020B0502040204020203" pitchFamily="34" charset="-122"/>
                <a:sym typeface="+mn-ea"/>
              </a:rPr>
              <a:t>development plan</a:t>
            </a:r>
            <a:endParaRPr lang="zh-CN" altLang="en-US" sz="3200" spc="100" dirty="0">
              <a:solidFill>
                <a:schemeClr val="bg1"/>
              </a:solidFill>
              <a:latin typeface="微软雅黑 Light" panose="020B0502040204020203" pitchFamily="34" charset="-122"/>
              <a:ea typeface="微软雅黑 Light" panose="020B0502040204020203" pitchFamily="34" charset="-122"/>
              <a:sym typeface="+mn-ea"/>
            </a:endParaRPr>
          </a:p>
        </p:txBody>
      </p:sp>
      <p:sp>
        <p:nvSpPr>
          <p:cNvPr id="4" name="矩形 3"/>
          <p:cNvSpPr/>
          <p:nvPr/>
        </p:nvSpPr>
        <p:spPr>
          <a:xfrm>
            <a:off x="7379745" y="3953715"/>
            <a:ext cx="4001846" cy="626646"/>
          </a:xfrm>
          <a:prstGeom prst="rect">
            <a:avLst/>
          </a:prstGeom>
        </p:spPr>
        <p:txBody>
          <a:bodyPr wrap="square">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 Critical path diagram</a:t>
            </a:r>
          </a:p>
          <a:p>
            <a:pPr>
              <a:lnSpc>
                <a:spcPct val="130000"/>
              </a:lnSpc>
            </a:pPr>
            <a:r>
              <a:rPr kumimoji="1" lang="en-US" altLang="zh-CN" sz="1400" dirty="0">
                <a:solidFill>
                  <a:schemeClr val="bg1"/>
                </a:solidFill>
                <a:latin typeface="微软雅黑 Light" panose="020B0502040204020203" pitchFamily="34" charset="-122"/>
                <a:ea typeface="微软雅黑 Light" panose="020B0502040204020203" pitchFamily="34" charset="-122"/>
              </a:rPr>
              <a:t>· Gantt chart</a:t>
            </a:r>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7468311" y="3486224"/>
            <a:ext cx="3733089" cy="307777"/>
          </a:xfrm>
          <a:prstGeom prst="rect">
            <a:avLst/>
          </a:prstGeom>
          <a:solidFill>
            <a:schemeClr val="bg1"/>
          </a:solidFill>
        </p:spPr>
        <p:txBody>
          <a:bodyPr wrap="square" rtlCol="0">
            <a:spAutoFit/>
          </a:bodyPr>
          <a:lstStyle/>
          <a:p>
            <a:pPr algn="dist"/>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627332"/>
            <a:ext cx="1893346" cy="369332"/>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THREE.</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10058398" y="1632958"/>
            <a:ext cx="1893346" cy="144655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03</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1"/>
            </p:custDataLst>
          </p:nvPr>
        </p:nvPicPr>
        <p:blipFill>
          <a:blip r:embed="rId5"/>
          <a:stretch>
            <a:fillRect/>
          </a:stretch>
        </p:blipFill>
        <p:spPr>
          <a:xfrm>
            <a:off x="10072370" y="76200"/>
            <a:ext cx="1689735" cy="858520"/>
          </a:xfrm>
          <a:prstGeom prst="rect">
            <a:avLst/>
          </a:prstGeom>
        </p:spPr>
      </p:pic>
    </p:spTree>
    <p:extLst>
      <p:ext uri="{BB962C8B-B14F-4D97-AF65-F5344CB8AC3E}">
        <p14:creationId xmlns:p14="http://schemas.microsoft.com/office/powerpoint/2010/main" val="162940712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907427"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Gantt chart</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3" name="图片 2">
            <a:extLst>
              <a:ext uri="{FF2B5EF4-FFF2-40B4-BE49-F238E27FC236}">
                <a16:creationId xmlns:a16="http://schemas.microsoft.com/office/drawing/2014/main" id="{97B4CA91-7556-6B4F-FCCA-9127DB207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80" y="1645765"/>
            <a:ext cx="11080440" cy="3566469"/>
          </a:xfrm>
          <a:prstGeom prst="rect">
            <a:avLst/>
          </a:prstGeom>
        </p:spPr>
      </p:pic>
    </p:spTree>
    <p:extLst>
      <p:ext uri="{BB962C8B-B14F-4D97-AF65-F5344CB8AC3E}">
        <p14:creationId xmlns:p14="http://schemas.microsoft.com/office/powerpoint/2010/main" val="76894308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907427"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Critical path diagram</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13" name="图片 12">
            <a:extLst>
              <a:ext uri="{FF2B5EF4-FFF2-40B4-BE49-F238E27FC236}">
                <a16:creationId xmlns:a16="http://schemas.microsoft.com/office/drawing/2014/main" id="{D1340244-4A97-4205-FA1B-199F53975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42" y="2026798"/>
            <a:ext cx="11034716" cy="2804403"/>
          </a:xfrm>
          <a:prstGeom prst="rect">
            <a:avLst/>
          </a:prstGeom>
        </p:spPr>
      </p:pic>
    </p:spTree>
    <p:extLst>
      <p:ext uri="{BB962C8B-B14F-4D97-AF65-F5344CB8AC3E}">
        <p14:creationId xmlns:p14="http://schemas.microsoft.com/office/powerpoint/2010/main" val="74343061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4"/>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379745" y="2156725"/>
            <a:ext cx="5054671" cy="1227387"/>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altLang="zh-CN" sz="3200" spc="100" dirty="0">
                <a:solidFill>
                  <a:schemeClr val="bg1"/>
                </a:solidFill>
                <a:latin typeface="微软雅黑 Light" panose="020B0502040204020203" pitchFamily="34" charset="-122"/>
                <a:ea typeface="微软雅黑 Light" panose="020B0502040204020203" pitchFamily="34" charset="-122"/>
                <a:sym typeface="+mn-ea"/>
              </a:rPr>
              <a:t>Current </a:t>
            </a:r>
          </a:p>
          <a:p>
            <a:pPr>
              <a:lnSpc>
                <a:spcPct val="120000"/>
              </a:lnSpc>
            </a:pPr>
            <a:r>
              <a:rPr lang="en-US" altLang="zh-CN" sz="3200" spc="100" dirty="0">
                <a:solidFill>
                  <a:schemeClr val="bg1"/>
                </a:solidFill>
                <a:latin typeface="微软雅黑 Light" panose="020B0502040204020203" pitchFamily="34" charset="-122"/>
                <a:ea typeface="微软雅黑 Light" panose="020B0502040204020203" pitchFamily="34" charset="-122"/>
                <a:sym typeface="+mn-ea"/>
              </a:rPr>
              <a:t>progress</a:t>
            </a:r>
            <a:endParaRPr lang="zh-CN" altLang="en-US" sz="3200" spc="100" dirty="0">
              <a:solidFill>
                <a:schemeClr val="bg1"/>
              </a:solidFill>
              <a:latin typeface="微软雅黑 Light" panose="020B0502040204020203" pitchFamily="34" charset="-122"/>
              <a:ea typeface="微软雅黑 Light" panose="020B0502040204020203" pitchFamily="34" charset="-122"/>
              <a:sym typeface="+mn-ea"/>
            </a:endParaRPr>
          </a:p>
        </p:txBody>
      </p:sp>
      <p:sp>
        <p:nvSpPr>
          <p:cNvPr id="4" name="矩形 3"/>
          <p:cNvSpPr/>
          <p:nvPr/>
        </p:nvSpPr>
        <p:spPr>
          <a:xfrm>
            <a:off x="7379745" y="3953715"/>
            <a:ext cx="4001846" cy="626646"/>
          </a:xfrm>
          <a:prstGeom prst="rect">
            <a:avLst/>
          </a:prstGeom>
        </p:spPr>
        <p:txBody>
          <a:bodyPr wrap="square">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 Critical path diagram</a:t>
            </a:r>
          </a:p>
          <a:p>
            <a:pPr>
              <a:lnSpc>
                <a:spcPct val="130000"/>
              </a:lnSpc>
            </a:pPr>
            <a:r>
              <a:rPr kumimoji="1" lang="en-US" altLang="zh-CN" sz="1400" dirty="0">
                <a:solidFill>
                  <a:schemeClr val="bg1"/>
                </a:solidFill>
                <a:latin typeface="微软雅黑 Light" panose="020B0502040204020203" pitchFamily="34" charset="-122"/>
                <a:ea typeface="微软雅黑 Light" panose="020B0502040204020203" pitchFamily="34" charset="-122"/>
              </a:rPr>
              <a:t>· Burn chart</a:t>
            </a:r>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7468311" y="3486224"/>
            <a:ext cx="3733089" cy="307777"/>
          </a:xfrm>
          <a:prstGeom prst="rect">
            <a:avLst/>
          </a:prstGeom>
          <a:solidFill>
            <a:schemeClr val="bg1"/>
          </a:solidFill>
        </p:spPr>
        <p:txBody>
          <a:bodyPr wrap="square" rtlCol="0">
            <a:spAutoFit/>
          </a:bodyPr>
          <a:lstStyle/>
          <a:p>
            <a:pPr algn="dist"/>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627332"/>
            <a:ext cx="1893346" cy="369332"/>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FOUR.</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9907080" y="1919176"/>
            <a:ext cx="1893346" cy="144655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04</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1"/>
            </p:custDataLst>
          </p:nvPr>
        </p:nvPicPr>
        <p:blipFill>
          <a:blip r:embed="rId5"/>
          <a:stretch>
            <a:fillRect/>
          </a:stretch>
        </p:blipFill>
        <p:spPr>
          <a:xfrm>
            <a:off x="10072370" y="76200"/>
            <a:ext cx="1689735" cy="858520"/>
          </a:xfrm>
          <a:prstGeom prst="rect">
            <a:avLst/>
          </a:prstGeom>
        </p:spPr>
      </p:pic>
    </p:spTree>
    <p:extLst>
      <p:ext uri="{BB962C8B-B14F-4D97-AF65-F5344CB8AC3E}">
        <p14:creationId xmlns:p14="http://schemas.microsoft.com/office/powerpoint/2010/main" val="8685914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907427"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Gantt chart</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180D029B-77A6-DCD4-443D-C662D0327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170" y="1057656"/>
            <a:ext cx="7193659" cy="4608038"/>
          </a:xfrm>
          <a:prstGeom prst="rect">
            <a:avLst/>
          </a:prstGeom>
        </p:spPr>
      </p:pic>
    </p:spTree>
    <p:extLst>
      <p:ext uri="{BB962C8B-B14F-4D97-AF65-F5344CB8AC3E}">
        <p14:creationId xmlns:p14="http://schemas.microsoft.com/office/powerpoint/2010/main" val="210166576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907427"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Burn chart</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graphicFrame>
        <p:nvGraphicFramePr>
          <p:cNvPr id="2" name="图表 1">
            <a:extLst>
              <a:ext uri="{FF2B5EF4-FFF2-40B4-BE49-F238E27FC236}">
                <a16:creationId xmlns:a16="http://schemas.microsoft.com/office/drawing/2014/main" id="{1F428BF6-317F-E4B4-1B75-D893021FFDD7}"/>
              </a:ext>
            </a:extLst>
          </p:cNvPr>
          <p:cNvGraphicFramePr>
            <a:graphicFrameLocks/>
          </p:cNvGraphicFramePr>
          <p:nvPr>
            <p:extLst>
              <p:ext uri="{D42A27DB-BD31-4B8C-83A1-F6EECF244321}">
                <p14:modId xmlns:p14="http://schemas.microsoft.com/office/powerpoint/2010/main" val="369381840"/>
              </p:ext>
            </p:extLst>
          </p:nvPr>
        </p:nvGraphicFramePr>
        <p:xfrm>
          <a:off x="1819835" y="1290918"/>
          <a:ext cx="8023412" cy="4724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934446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4"/>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379745" y="2156725"/>
            <a:ext cx="5054671" cy="1227387"/>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altLang="zh-CN" sz="3200" spc="100" dirty="0">
                <a:solidFill>
                  <a:schemeClr val="bg1"/>
                </a:solidFill>
                <a:latin typeface="微软雅黑 Light" panose="020B0502040204020203" pitchFamily="34" charset="-122"/>
                <a:ea typeface="微软雅黑 Light" panose="020B0502040204020203" pitchFamily="34" charset="-122"/>
                <a:sym typeface="+mn-ea"/>
              </a:rPr>
              <a:t>Techniques </a:t>
            </a:r>
          </a:p>
          <a:p>
            <a:pPr>
              <a:lnSpc>
                <a:spcPct val="120000"/>
              </a:lnSpc>
            </a:pPr>
            <a:r>
              <a:rPr lang="en-US" altLang="zh-CN" sz="3200" spc="100" dirty="0">
                <a:solidFill>
                  <a:schemeClr val="bg1"/>
                </a:solidFill>
                <a:latin typeface="微软雅黑 Light" panose="020B0502040204020203" pitchFamily="34" charset="-122"/>
                <a:ea typeface="微软雅黑 Light" panose="020B0502040204020203" pitchFamily="34" charset="-122"/>
                <a:sym typeface="+mn-ea"/>
              </a:rPr>
              <a:t>and tools</a:t>
            </a:r>
            <a:endParaRPr lang="zh-CN" altLang="en-US" sz="3200" spc="100" dirty="0">
              <a:solidFill>
                <a:schemeClr val="bg1"/>
              </a:solidFill>
              <a:latin typeface="微软雅黑 Light" panose="020B0502040204020203" pitchFamily="34" charset="-122"/>
              <a:ea typeface="微软雅黑 Light" panose="020B0502040204020203" pitchFamily="34" charset="-122"/>
              <a:sym typeface="+mn-ea"/>
            </a:endParaRPr>
          </a:p>
        </p:txBody>
      </p:sp>
      <p:sp>
        <p:nvSpPr>
          <p:cNvPr id="4" name="矩形 3"/>
          <p:cNvSpPr/>
          <p:nvPr/>
        </p:nvSpPr>
        <p:spPr>
          <a:xfrm>
            <a:off x="7379745" y="3953715"/>
            <a:ext cx="4001846" cy="626646"/>
          </a:xfrm>
          <a:prstGeom prst="rect">
            <a:avLst/>
          </a:prstGeom>
        </p:spPr>
        <p:txBody>
          <a:bodyPr wrap="square">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 Project management</a:t>
            </a:r>
          </a:p>
          <a:p>
            <a:pPr>
              <a:lnSpc>
                <a:spcPct val="130000"/>
              </a:lnSpc>
            </a:pPr>
            <a:r>
              <a:rPr kumimoji="1" lang="en-US" altLang="zh-CN" sz="1400" dirty="0">
                <a:solidFill>
                  <a:schemeClr val="bg1"/>
                </a:solidFill>
                <a:latin typeface="微软雅黑 Light" panose="020B0502040204020203" pitchFamily="34" charset="-122"/>
                <a:ea typeface="微软雅黑 Light" panose="020B0502040204020203" pitchFamily="34" charset="-122"/>
              </a:rPr>
              <a:t>· </a:t>
            </a:r>
            <a:r>
              <a:rPr lang="en-US" altLang="zh-CN" sz="1400" dirty="0">
                <a:solidFill>
                  <a:schemeClr val="bg1"/>
                </a:solidFill>
                <a:latin typeface="微软雅黑 Light" panose="020B0502040204020203" pitchFamily="34" charset="-122"/>
                <a:ea typeface="微软雅黑 Light" panose="020B0502040204020203" pitchFamily="34" charset="-122"/>
              </a:rPr>
              <a:t>Periodic meeting</a:t>
            </a:r>
            <a:endParaRPr kumimoji="1" lang="en-US" altLang="zh-CN" sz="1400" dirty="0">
              <a:solidFill>
                <a:schemeClr val="bg1"/>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7468311" y="3486224"/>
            <a:ext cx="3733089" cy="307777"/>
          </a:xfrm>
          <a:prstGeom prst="rect">
            <a:avLst/>
          </a:prstGeom>
          <a:solidFill>
            <a:schemeClr val="bg1"/>
          </a:solidFill>
        </p:spPr>
        <p:txBody>
          <a:bodyPr wrap="square" rtlCol="0">
            <a:spAutoFit/>
          </a:bodyPr>
          <a:lstStyle/>
          <a:p>
            <a:pPr algn="dist"/>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627332"/>
            <a:ext cx="1893346" cy="369332"/>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FIVE.</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10058398" y="1632958"/>
            <a:ext cx="1893346" cy="144655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05</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1"/>
            </p:custDataLst>
          </p:nvPr>
        </p:nvPicPr>
        <p:blipFill>
          <a:blip r:embed="rId5"/>
          <a:stretch>
            <a:fillRect/>
          </a:stretch>
        </p:blipFill>
        <p:spPr>
          <a:xfrm>
            <a:off x="10072370" y="76200"/>
            <a:ext cx="1689735" cy="858520"/>
          </a:xfrm>
          <a:prstGeom prst="rect">
            <a:avLst/>
          </a:prstGeom>
        </p:spPr>
      </p:pic>
    </p:spTree>
    <p:extLst>
      <p:ext uri="{BB962C8B-B14F-4D97-AF65-F5344CB8AC3E}">
        <p14:creationId xmlns:p14="http://schemas.microsoft.com/office/powerpoint/2010/main" val="51244105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907427"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Project management</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2050" name="Picture 2" descr="一个顶尖企业的项目总监谈IT企业研发项目管理_严仕斌-CSDN博客">
            <a:extLst>
              <a:ext uri="{FF2B5EF4-FFF2-40B4-BE49-F238E27FC236}">
                <a16:creationId xmlns:a16="http://schemas.microsoft.com/office/drawing/2014/main" id="{2AB0CEE6-FCED-9AB3-8151-F5D579B60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41" y="1237128"/>
            <a:ext cx="4881282" cy="470198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5B38BB7-EBE5-1878-5B2C-4D927CED87EE}"/>
              </a:ext>
            </a:extLst>
          </p:cNvPr>
          <p:cNvSpPr txBox="1"/>
          <p:nvPr/>
        </p:nvSpPr>
        <p:spPr>
          <a:xfrm>
            <a:off x="6445623" y="1900516"/>
            <a:ext cx="4670612" cy="2862322"/>
          </a:xfrm>
          <a:prstGeom prst="rect">
            <a:avLst/>
          </a:prstGeom>
          <a:noFill/>
        </p:spPr>
        <p:txBody>
          <a:bodyPr wrap="square" rtlCol="0">
            <a:spAutoFit/>
          </a:bodyPr>
          <a:lstStyle/>
          <a:p>
            <a:r>
              <a:rPr lang="en-US" altLang="zh-CN" dirty="0"/>
              <a:t>In the process of project development, the importance of project management is self-evident. It ensures that projects are completed on time, within budget, and meet high quality standards. Through efficient time and resource allocation, project management promotes teamwork, enhances communication, reduces risk, and ultimately improves the chances of success for software development projects.</a:t>
            </a:r>
            <a:endParaRPr lang="zh-CN" altLang="en-US" dirty="0"/>
          </a:p>
        </p:txBody>
      </p:sp>
    </p:spTree>
    <p:extLst>
      <p:ext uri="{BB962C8B-B14F-4D97-AF65-F5344CB8AC3E}">
        <p14:creationId xmlns:p14="http://schemas.microsoft.com/office/powerpoint/2010/main" val="425801354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907427"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Periodic meeting</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1026" name="Picture 2" descr="会议元素素材下载-正版素材400207665-摄图网">
            <a:extLst>
              <a:ext uri="{FF2B5EF4-FFF2-40B4-BE49-F238E27FC236}">
                <a16:creationId xmlns:a16="http://schemas.microsoft.com/office/drawing/2014/main" id="{2DC1E52D-1725-C61F-CF91-2E9B25544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01" y="1519517"/>
            <a:ext cx="6051177" cy="403411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4B8DF8D-5F4C-CF9D-974E-AC62A6F21ED6}"/>
              </a:ext>
            </a:extLst>
          </p:cNvPr>
          <p:cNvSpPr txBox="1"/>
          <p:nvPr/>
        </p:nvSpPr>
        <p:spPr>
          <a:xfrm>
            <a:off x="6714563" y="1997839"/>
            <a:ext cx="4276165" cy="2862322"/>
          </a:xfrm>
          <a:prstGeom prst="rect">
            <a:avLst/>
          </a:prstGeom>
          <a:noFill/>
        </p:spPr>
        <p:txBody>
          <a:bodyPr wrap="square" rtlCol="0">
            <a:spAutoFit/>
          </a:bodyPr>
          <a:lstStyle/>
          <a:p>
            <a:r>
              <a:rPr lang="en-US" altLang="zh-CN" sz="1800" dirty="0">
                <a:latin typeface="微软雅黑 Light" panose="020B0502040204020203" pitchFamily="34" charset="-122"/>
                <a:ea typeface="微软雅黑 Light" panose="020B0502040204020203" pitchFamily="34" charset="-122"/>
              </a:rPr>
              <a:t>· Discuss the problems encountered in the development process </a:t>
            </a:r>
          </a:p>
          <a:p>
            <a:r>
              <a:rPr lang="en-US" altLang="zh-CN" sz="1800" dirty="0">
                <a:solidFill>
                  <a:schemeClr val="bg1"/>
                </a:solidFill>
                <a:latin typeface="微软雅黑 Light" panose="020B0502040204020203" pitchFamily="34" charset="-122"/>
                <a:ea typeface="微软雅黑 Light" panose="020B0502040204020203" pitchFamily="34" charset="-122"/>
              </a:rPr>
              <a:t>Background</a:t>
            </a:r>
          </a:p>
          <a:p>
            <a:r>
              <a:rPr lang="en-US" altLang="zh-CN" sz="1800" dirty="0">
                <a:latin typeface="微软雅黑 Light" panose="020B0502040204020203" pitchFamily="34" charset="-122"/>
                <a:ea typeface="微软雅黑 Light" panose="020B0502040204020203" pitchFamily="34" charset="-122"/>
              </a:rPr>
              <a:t>· Members demonstrate their work progress</a:t>
            </a:r>
          </a:p>
          <a:p>
            <a:endParaRPr lang="en-US" altLang="zh-CN" dirty="0">
              <a:latin typeface="微软雅黑 Light" panose="020B0502040204020203" pitchFamily="34" charset="-122"/>
              <a:ea typeface="微软雅黑 Light" panose="020B0502040204020203" pitchFamily="34" charset="-122"/>
            </a:endParaRPr>
          </a:p>
          <a:p>
            <a:r>
              <a:rPr lang="en-US" altLang="zh-CN" sz="1800" dirty="0">
                <a:latin typeface="微软雅黑 Light" panose="020B0502040204020203" pitchFamily="34" charset="-122"/>
                <a:ea typeface="微软雅黑 Light" panose="020B0502040204020203" pitchFamily="34" charset="-122"/>
              </a:rPr>
              <a:t>· Develop a phased plan for the next development</a:t>
            </a:r>
          </a:p>
          <a:p>
            <a:endParaRPr lang="en-US" altLang="zh-CN" dirty="0">
              <a:latin typeface="微软雅黑 Light" panose="020B0502040204020203" pitchFamily="34" charset="-122"/>
              <a:ea typeface="微软雅黑 Light" panose="020B0502040204020203" pitchFamily="34" charset="-122"/>
            </a:endParaRPr>
          </a:p>
          <a:p>
            <a:r>
              <a:rPr lang="en-US" altLang="zh-CN" sz="1800" dirty="0">
                <a:latin typeface="微软雅黑 Light" panose="020B0502040204020203" pitchFamily="34" charset="-122"/>
                <a:ea typeface="微软雅黑 Light" panose="020B0502040204020203" pitchFamily="34" charset="-122"/>
              </a:rPr>
              <a:t>· Evaluate current project completion</a:t>
            </a:r>
          </a:p>
        </p:txBody>
      </p:sp>
    </p:spTree>
    <p:extLst>
      <p:ext uri="{BB962C8B-B14F-4D97-AF65-F5344CB8AC3E}">
        <p14:creationId xmlns:p14="http://schemas.microsoft.com/office/powerpoint/2010/main" val="7108538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25.png25"/>
          <p:cNvPicPr>
            <a:picLocks noChangeAspect="1"/>
          </p:cNvPicPr>
          <p:nvPr/>
        </p:nvPicPr>
        <p:blipFill>
          <a:blip r:embed="rId3"/>
          <a:srcRect l="27506" r="27506"/>
          <a:stretch>
            <a:fillRect/>
          </a:stretch>
        </p:blipFill>
        <p:spPr>
          <a:xfrm>
            <a:off x="6692900" y="0"/>
            <a:ext cx="5499100" cy="6873874"/>
          </a:xfrm>
          <a:prstGeom prst="rect">
            <a:avLst/>
          </a:prstGeom>
        </p:spPr>
      </p:pic>
      <p:sp>
        <p:nvSpPr>
          <p:cNvPr id="3" name="矩形 2"/>
          <p:cNvSpPr/>
          <p:nvPr/>
        </p:nvSpPr>
        <p:spPr>
          <a:xfrm>
            <a:off x="802431" y="1438235"/>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01</a:t>
            </a:r>
            <a:endParaRPr lang="zh-CN" altLang="en-US" sz="2400" b="1" dirty="0">
              <a:solidFill>
                <a:schemeClr val="bg1"/>
              </a:solidFill>
              <a:latin typeface="Century Gothic" panose="020B0502020202020204" pitchFamily="34" charset="0"/>
            </a:endParaRPr>
          </a:p>
        </p:txBody>
      </p:sp>
      <p:sp>
        <p:nvSpPr>
          <p:cNvPr id="4" name="矩形 3"/>
          <p:cNvSpPr/>
          <p:nvPr/>
        </p:nvSpPr>
        <p:spPr>
          <a:xfrm>
            <a:off x="802431" y="2443023"/>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02</a:t>
            </a:r>
            <a:endParaRPr lang="zh-CN" altLang="en-US" sz="2400" b="1" dirty="0">
              <a:solidFill>
                <a:schemeClr val="bg1"/>
              </a:solidFill>
              <a:latin typeface="Century Gothic" panose="020B0502020202020204" pitchFamily="34" charset="0"/>
            </a:endParaRPr>
          </a:p>
        </p:txBody>
      </p:sp>
      <p:sp>
        <p:nvSpPr>
          <p:cNvPr id="5" name="矩形 4"/>
          <p:cNvSpPr/>
          <p:nvPr/>
        </p:nvSpPr>
        <p:spPr>
          <a:xfrm>
            <a:off x="802431" y="3447811"/>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03</a:t>
            </a:r>
            <a:endParaRPr lang="zh-CN" altLang="en-US" sz="2400" b="1" dirty="0">
              <a:solidFill>
                <a:schemeClr val="bg1"/>
              </a:solidFill>
              <a:latin typeface="Century Gothic" panose="020B0502020202020204" pitchFamily="34" charset="0"/>
            </a:endParaRPr>
          </a:p>
        </p:txBody>
      </p:sp>
      <p:sp>
        <p:nvSpPr>
          <p:cNvPr id="6" name="矩形 5"/>
          <p:cNvSpPr/>
          <p:nvPr/>
        </p:nvSpPr>
        <p:spPr>
          <a:xfrm>
            <a:off x="802431" y="4452599"/>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04</a:t>
            </a:r>
            <a:endParaRPr lang="zh-CN" altLang="en-US" sz="2400" b="1" dirty="0">
              <a:solidFill>
                <a:schemeClr val="bg1"/>
              </a:solidFill>
              <a:latin typeface="Century Gothic" panose="020B0502020202020204" pitchFamily="34" charset="0"/>
            </a:endParaRPr>
          </a:p>
        </p:txBody>
      </p:sp>
      <p:sp>
        <p:nvSpPr>
          <p:cNvPr id="8" name="文本框 7"/>
          <p:cNvSpPr txBox="1"/>
          <p:nvPr/>
        </p:nvSpPr>
        <p:spPr>
          <a:xfrm>
            <a:off x="1813413" y="1560539"/>
            <a:ext cx="3624901" cy="43197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altLang="zh-CN" sz="2000" spc="100" dirty="0">
                <a:solidFill>
                  <a:srgbClr val="988563"/>
                </a:solidFill>
                <a:latin typeface="微软雅黑 Light" panose="020B0502040204020203" pitchFamily="34" charset="-122"/>
                <a:ea typeface="微软雅黑 Light" panose="020B0502040204020203" pitchFamily="34" charset="-122"/>
                <a:sym typeface="+mn-ea"/>
              </a:rPr>
              <a:t>Project Introduction</a:t>
            </a:r>
            <a:endParaRPr lang="zh-CN" altLang="en-US" sz="2000" b="0" dirty="0">
              <a:solidFill>
                <a:srgbClr val="333740"/>
              </a:solidFill>
              <a:latin typeface="汉仪大宋简" panose="02010609000101010101" pitchFamily="49" charset="-122"/>
              <a:ea typeface="汉仪大宋简" panose="02010609000101010101" pitchFamily="49" charset="-122"/>
            </a:endParaRPr>
          </a:p>
        </p:txBody>
      </p:sp>
      <p:sp>
        <p:nvSpPr>
          <p:cNvPr id="11" name="文本框 10"/>
          <p:cNvSpPr txBox="1"/>
          <p:nvPr/>
        </p:nvSpPr>
        <p:spPr>
          <a:xfrm>
            <a:off x="1813412" y="2570711"/>
            <a:ext cx="3624901" cy="43197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altLang="zh-CN" sz="2000" spc="100" dirty="0">
                <a:solidFill>
                  <a:srgbClr val="988563"/>
                </a:solidFill>
                <a:latin typeface="微软雅黑 Light" panose="020B0502040204020203" pitchFamily="34" charset="-122"/>
                <a:ea typeface="微软雅黑 Light" panose="020B0502040204020203" pitchFamily="34" charset="-122"/>
                <a:sym typeface="+mn-ea"/>
              </a:rPr>
              <a:t>Requirements and tasks</a:t>
            </a:r>
            <a:endParaRPr lang="zh-CN" altLang="en-US" sz="2000" dirty="0">
              <a:solidFill>
                <a:srgbClr val="333740"/>
              </a:solidFill>
              <a:latin typeface="汉仪大宋简" panose="02010609000101010101" pitchFamily="49" charset="-122"/>
              <a:ea typeface="汉仪大宋简" panose="02010609000101010101" pitchFamily="49" charset="-122"/>
            </a:endParaRPr>
          </a:p>
        </p:txBody>
      </p:sp>
      <p:pic>
        <p:nvPicPr>
          <p:cNvPr id="19" name="图片 18" descr="无背景logo"/>
          <p:cNvPicPr>
            <a:picLocks noChangeAspect="1"/>
          </p:cNvPicPr>
          <p:nvPr>
            <p:custDataLst>
              <p:tags r:id="rId1"/>
            </p:custDataLst>
          </p:nvPr>
        </p:nvPicPr>
        <p:blipFill>
          <a:blip r:embed="rId4"/>
          <a:stretch>
            <a:fillRect/>
          </a:stretch>
        </p:blipFill>
        <p:spPr>
          <a:xfrm>
            <a:off x="515620" y="123825"/>
            <a:ext cx="1689735" cy="858520"/>
          </a:xfrm>
          <a:prstGeom prst="rect">
            <a:avLst/>
          </a:prstGeom>
        </p:spPr>
      </p:pic>
      <p:sp>
        <p:nvSpPr>
          <p:cNvPr id="20" name="矩形 19">
            <a:extLst>
              <a:ext uri="{FF2B5EF4-FFF2-40B4-BE49-F238E27FC236}">
                <a16:creationId xmlns:a16="http://schemas.microsoft.com/office/drawing/2014/main" id="{91CFB84D-7F97-B84B-ED7D-386DC9590577}"/>
              </a:ext>
            </a:extLst>
          </p:cNvPr>
          <p:cNvSpPr/>
          <p:nvPr/>
        </p:nvSpPr>
        <p:spPr>
          <a:xfrm>
            <a:off x="802431" y="5477639"/>
            <a:ext cx="676342" cy="676342"/>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Century Gothic" panose="020B0502020202020204" pitchFamily="34" charset="0"/>
              </a:rPr>
              <a:t>05</a:t>
            </a:r>
            <a:endParaRPr lang="zh-CN" altLang="en-US" sz="2400" b="1" dirty="0">
              <a:solidFill>
                <a:schemeClr val="bg1"/>
              </a:solidFill>
              <a:latin typeface="Century Gothic" panose="020B0502020202020204" pitchFamily="34" charset="0"/>
            </a:endParaRPr>
          </a:p>
        </p:txBody>
      </p:sp>
      <p:sp>
        <p:nvSpPr>
          <p:cNvPr id="7" name="文本框 6">
            <a:extLst>
              <a:ext uri="{FF2B5EF4-FFF2-40B4-BE49-F238E27FC236}">
                <a16:creationId xmlns:a16="http://schemas.microsoft.com/office/drawing/2014/main" id="{F96EFE69-2C32-02F4-B40A-263DB71170DC}"/>
              </a:ext>
            </a:extLst>
          </p:cNvPr>
          <p:cNvSpPr txBox="1"/>
          <p:nvPr/>
        </p:nvSpPr>
        <p:spPr>
          <a:xfrm>
            <a:off x="1813411" y="3566951"/>
            <a:ext cx="3624901" cy="43197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altLang="zh-CN" sz="2000" spc="100" dirty="0">
                <a:solidFill>
                  <a:srgbClr val="988563"/>
                </a:solidFill>
                <a:latin typeface="微软雅黑 Light" panose="020B0502040204020203" pitchFamily="34" charset="-122"/>
                <a:ea typeface="微软雅黑 Light" panose="020B0502040204020203" pitchFamily="34" charset="-122"/>
                <a:sym typeface="+mn-ea"/>
              </a:rPr>
              <a:t>Project development plan</a:t>
            </a:r>
            <a:endParaRPr lang="zh-CN" altLang="en-US" sz="2000" dirty="0">
              <a:solidFill>
                <a:srgbClr val="333740"/>
              </a:solidFill>
              <a:latin typeface="汉仪大宋简" panose="02010609000101010101" pitchFamily="49" charset="-122"/>
              <a:ea typeface="汉仪大宋简" panose="02010609000101010101" pitchFamily="49" charset="-122"/>
            </a:endParaRPr>
          </a:p>
        </p:txBody>
      </p:sp>
      <p:sp>
        <p:nvSpPr>
          <p:cNvPr id="9" name="文本框 8">
            <a:extLst>
              <a:ext uri="{FF2B5EF4-FFF2-40B4-BE49-F238E27FC236}">
                <a16:creationId xmlns:a16="http://schemas.microsoft.com/office/drawing/2014/main" id="{F6B29A9D-DC80-8BE5-F4B1-D6F19B0D8DB3}"/>
              </a:ext>
            </a:extLst>
          </p:cNvPr>
          <p:cNvSpPr txBox="1"/>
          <p:nvPr/>
        </p:nvSpPr>
        <p:spPr>
          <a:xfrm>
            <a:off x="1813410" y="4568547"/>
            <a:ext cx="3624901" cy="43197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altLang="zh-CN" sz="2000" spc="100" dirty="0">
                <a:solidFill>
                  <a:srgbClr val="988563"/>
                </a:solidFill>
                <a:latin typeface="微软雅黑 Light" panose="020B0502040204020203" pitchFamily="34" charset="-122"/>
                <a:ea typeface="微软雅黑 Light" panose="020B0502040204020203" pitchFamily="34" charset="-122"/>
                <a:sym typeface="+mn-ea"/>
              </a:rPr>
              <a:t>Current progress</a:t>
            </a:r>
            <a:endParaRPr lang="zh-CN" altLang="en-US" sz="2000" dirty="0">
              <a:solidFill>
                <a:srgbClr val="333740"/>
              </a:solidFill>
              <a:latin typeface="汉仪大宋简" panose="02010609000101010101" pitchFamily="49" charset="-122"/>
              <a:ea typeface="汉仪大宋简" panose="02010609000101010101" pitchFamily="49" charset="-122"/>
            </a:endParaRPr>
          </a:p>
        </p:txBody>
      </p:sp>
      <p:sp>
        <p:nvSpPr>
          <p:cNvPr id="10" name="文本框 9">
            <a:extLst>
              <a:ext uri="{FF2B5EF4-FFF2-40B4-BE49-F238E27FC236}">
                <a16:creationId xmlns:a16="http://schemas.microsoft.com/office/drawing/2014/main" id="{F909813E-4044-9289-BBF7-722967FC6E98}"/>
              </a:ext>
            </a:extLst>
          </p:cNvPr>
          <p:cNvSpPr txBox="1"/>
          <p:nvPr/>
        </p:nvSpPr>
        <p:spPr>
          <a:xfrm>
            <a:off x="1813409" y="5587295"/>
            <a:ext cx="3624901" cy="431978"/>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altLang="zh-CN" sz="2000" spc="100" dirty="0">
                <a:solidFill>
                  <a:srgbClr val="988563"/>
                </a:solidFill>
                <a:latin typeface="微软雅黑 Light" panose="020B0502040204020203" pitchFamily="34" charset="-122"/>
                <a:ea typeface="微软雅黑 Light" panose="020B0502040204020203" pitchFamily="34" charset="-122"/>
                <a:sym typeface="+mn-ea"/>
              </a:rPr>
              <a:t>Techniques and tools</a:t>
            </a:r>
            <a:endParaRPr lang="zh-CN" altLang="en-US" sz="2000" dirty="0">
              <a:solidFill>
                <a:srgbClr val="333740"/>
              </a:solidFill>
              <a:latin typeface="汉仪大宋简" panose="02010609000101010101" pitchFamily="49" charset="-122"/>
              <a:ea typeface="汉仪大宋简" panose="02010609000101010101" pitchFamily="49"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Yuki\Desktop\ppt\图片素材\27.png27"/>
          <p:cNvPicPr>
            <a:picLocks noChangeAspect="1"/>
          </p:cNvPicPr>
          <p:nvPr/>
        </p:nvPicPr>
        <p:blipFill>
          <a:blip r:embed="rId2"/>
          <a:srcRect l="24372" r="24372"/>
          <a:stretch>
            <a:fillRect/>
          </a:stretch>
        </p:blipFill>
        <p:spPr>
          <a:xfrm>
            <a:off x="0" y="0"/>
            <a:ext cx="6248400" cy="6855882"/>
          </a:xfrm>
          <a:prstGeom prst="rect">
            <a:avLst/>
          </a:prstGeom>
        </p:spPr>
      </p:pic>
      <p:sp>
        <p:nvSpPr>
          <p:cNvPr id="3" name="任意多边形: 形状 21"/>
          <p:cNvSpPr/>
          <p:nvPr/>
        </p:nvSpPr>
        <p:spPr>
          <a:xfrm>
            <a:off x="4582757" y="1568824"/>
            <a:ext cx="7254274" cy="3582296"/>
          </a:xfrm>
          <a:custGeom>
            <a:avLst/>
            <a:gdLst>
              <a:gd name="connsiteX0" fmla="*/ 0 w 7254274"/>
              <a:gd name="connsiteY0" fmla="*/ 0 h 3582296"/>
              <a:gd name="connsiteX1" fmla="*/ 7254274 w 7254274"/>
              <a:gd name="connsiteY1" fmla="*/ 0 h 3582296"/>
              <a:gd name="connsiteX2" fmla="*/ 7254274 w 7254274"/>
              <a:gd name="connsiteY2" fmla="*/ 3582296 h 3582296"/>
              <a:gd name="connsiteX3" fmla="*/ 0 w 7254274"/>
              <a:gd name="connsiteY3" fmla="*/ 3582296 h 3582296"/>
              <a:gd name="connsiteX4" fmla="*/ 0 w 7254274"/>
              <a:gd name="connsiteY4" fmla="*/ 2630245 h 3582296"/>
              <a:gd name="connsiteX5" fmla="*/ 60505 w 7254274"/>
              <a:gd name="connsiteY5" fmla="*/ 2630245 h 3582296"/>
              <a:gd name="connsiteX6" fmla="*/ 60505 w 7254274"/>
              <a:gd name="connsiteY6" fmla="*/ 3521791 h 3582296"/>
              <a:gd name="connsiteX7" fmla="*/ 7193769 w 7254274"/>
              <a:gd name="connsiteY7" fmla="*/ 3521791 h 3582296"/>
              <a:gd name="connsiteX8" fmla="*/ 7193769 w 7254274"/>
              <a:gd name="connsiteY8" fmla="*/ 60505 h 3582296"/>
              <a:gd name="connsiteX9" fmla="*/ 60505 w 7254274"/>
              <a:gd name="connsiteY9" fmla="*/ 60505 h 3582296"/>
              <a:gd name="connsiteX10" fmla="*/ 60505 w 7254274"/>
              <a:gd name="connsiteY10" fmla="*/ 952052 h 3582296"/>
              <a:gd name="connsiteX11" fmla="*/ 0 w 7254274"/>
              <a:gd name="connsiteY11" fmla="*/ 952052 h 358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54274" h="3582296">
                <a:moveTo>
                  <a:pt x="0" y="0"/>
                </a:moveTo>
                <a:lnTo>
                  <a:pt x="7254274" y="0"/>
                </a:lnTo>
                <a:lnTo>
                  <a:pt x="7254274" y="3582296"/>
                </a:lnTo>
                <a:lnTo>
                  <a:pt x="0" y="3582296"/>
                </a:lnTo>
                <a:lnTo>
                  <a:pt x="0" y="2630245"/>
                </a:lnTo>
                <a:lnTo>
                  <a:pt x="60505" y="2630245"/>
                </a:lnTo>
                <a:lnTo>
                  <a:pt x="60505" y="3521791"/>
                </a:lnTo>
                <a:lnTo>
                  <a:pt x="7193769" y="3521791"/>
                </a:lnTo>
                <a:lnTo>
                  <a:pt x="7193769" y="60505"/>
                </a:lnTo>
                <a:lnTo>
                  <a:pt x="60505" y="60505"/>
                </a:lnTo>
                <a:lnTo>
                  <a:pt x="60505" y="952052"/>
                </a:lnTo>
                <a:lnTo>
                  <a:pt x="0" y="95205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7168515" y="2560320"/>
            <a:ext cx="4765040" cy="903605"/>
          </a:xfrm>
          <a:prstGeom prst="rect">
            <a:avLst/>
          </a:prstGeom>
          <a:noFill/>
        </p:spPr>
        <p:txBody>
          <a:bodyPr wrap="square" rtlCol="0">
            <a:spAutoFit/>
          </a:bodyPr>
          <a:lstStyle/>
          <a:p>
            <a:pPr>
              <a:lnSpc>
                <a:spcPct val="120000"/>
              </a:lnSpc>
            </a:pPr>
            <a:r>
              <a:rPr lang="zh-CN" sz="4400" b="1" spc="100">
                <a:solidFill>
                  <a:srgbClr val="988563"/>
                </a:solidFill>
                <a:latin typeface="微软雅黑 Light" panose="020B0502040204020203" pitchFamily="34" charset="-122"/>
                <a:ea typeface="微软雅黑 Light" panose="020B0502040204020203" pitchFamily="34" charset="-122"/>
              </a:rPr>
              <a:t>感谢聆听</a:t>
            </a:r>
            <a:endParaRPr lang="zh-CN" sz="4400" b="1" spc="100" dirty="0">
              <a:solidFill>
                <a:srgbClr val="988563"/>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7219026" y="3480633"/>
            <a:ext cx="5641625" cy="460375"/>
          </a:xfrm>
          <a:prstGeom prst="rect">
            <a:avLst/>
          </a:prstGeom>
          <a:noFill/>
          <a:ln>
            <a:noFill/>
          </a:ln>
        </p:spPr>
        <p:txBody>
          <a:bodyPr wrap="square" rtlCol="0">
            <a:spAutoFit/>
          </a:bodyPr>
          <a:lstStyle/>
          <a:p>
            <a:r>
              <a:rPr lang="en-US" altLang="zh-CN" sz="2400" dirty="0">
                <a:solidFill>
                  <a:srgbClr val="333740"/>
                </a:solidFill>
                <a:latin typeface="微软雅黑 Light" panose="020B0502040204020203" pitchFamily="34" charset="-122"/>
                <a:ea typeface="微软雅黑 Light" panose="020B0502040204020203" pitchFamily="34" charset="-122"/>
              </a:rPr>
              <a:t>THANKS</a:t>
            </a:r>
          </a:p>
        </p:txBody>
      </p:sp>
      <p:sp>
        <p:nvSpPr>
          <p:cNvPr id="7" name="矩形 6"/>
          <p:cNvSpPr/>
          <p:nvPr/>
        </p:nvSpPr>
        <p:spPr>
          <a:xfrm>
            <a:off x="2337719" y="2617108"/>
            <a:ext cx="2887449" cy="1198880"/>
          </a:xfrm>
          <a:prstGeom prst="rect">
            <a:avLst/>
          </a:prstGeom>
        </p:spPr>
        <p:txBody>
          <a:bodyPr wrap="square">
            <a:spAutoFit/>
          </a:bodyPr>
          <a:lstStyle/>
          <a:p>
            <a:pPr algn="r"/>
            <a:r>
              <a:rPr lang="en-US" altLang="zh-CN" sz="3600" b="1" dirty="0">
                <a:solidFill>
                  <a:schemeClr val="bg1"/>
                </a:solidFill>
                <a:latin typeface="Century Gothic" panose="020B0502020202020204" pitchFamily="34" charset="0"/>
              </a:rPr>
              <a:t>TONGJI</a:t>
            </a:r>
          </a:p>
          <a:p>
            <a:pPr algn="r"/>
            <a:r>
              <a:rPr lang="en-US" altLang="zh-CN" sz="3600" b="1" dirty="0">
                <a:solidFill>
                  <a:schemeClr val="bg1"/>
                </a:solidFill>
                <a:latin typeface="Century Gothic" panose="020B0502020202020204" pitchFamily="34" charset="0"/>
              </a:rPr>
              <a:t>UNIVERSITY</a:t>
            </a:r>
          </a:p>
        </p:txBody>
      </p:sp>
      <p:pic>
        <p:nvPicPr>
          <p:cNvPr id="10" name="图片 9" descr="无背景logo"/>
          <p:cNvPicPr>
            <a:picLocks noChangeAspect="1"/>
          </p:cNvPicPr>
          <p:nvPr/>
        </p:nvPicPr>
        <p:blipFill>
          <a:blip r:embed="rId3"/>
          <a:stretch>
            <a:fillRect/>
          </a:stretch>
        </p:blipFill>
        <p:spPr>
          <a:xfrm>
            <a:off x="10072370" y="76200"/>
            <a:ext cx="1689735" cy="85852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4"/>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379745" y="2156725"/>
            <a:ext cx="5054671" cy="1227387"/>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altLang="zh-CN" sz="3200" spc="100" dirty="0">
                <a:solidFill>
                  <a:schemeClr val="bg1"/>
                </a:solidFill>
                <a:latin typeface="微软雅黑 Light" panose="020B0502040204020203" pitchFamily="34" charset="-122"/>
                <a:ea typeface="微软雅黑 Light" panose="020B0502040204020203" pitchFamily="34" charset="-122"/>
                <a:sym typeface="+mn-ea"/>
              </a:rPr>
              <a:t>Project </a:t>
            </a:r>
          </a:p>
          <a:p>
            <a:pPr>
              <a:lnSpc>
                <a:spcPct val="120000"/>
              </a:lnSpc>
            </a:pPr>
            <a:r>
              <a:rPr lang="en-US" altLang="zh-CN" sz="3200" spc="100" dirty="0">
                <a:solidFill>
                  <a:schemeClr val="bg1"/>
                </a:solidFill>
                <a:latin typeface="微软雅黑 Light" panose="020B0502040204020203" pitchFamily="34" charset="-122"/>
                <a:ea typeface="微软雅黑 Light" panose="020B0502040204020203" pitchFamily="34" charset="-122"/>
                <a:sym typeface="+mn-ea"/>
              </a:rPr>
              <a:t>Introduction</a:t>
            </a:r>
            <a:endParaRPr lang="zh-CN" altLang="en-US" sz="3200" b="0" spc="100" dirty="0">
              <a:solidFill>
                <a:schemeClr val="bg1"/>
              </a:solidFill>
              <a:latin typeface="微软雅黑 Light" panose="020B0502040204020203" pitchFamily="34" charset="-122"/>
              <a:ea typeface="微软雅黑 Light" panose="020B0502040204020203" pitchFamily="34" charset="-122"/>
              <a:sym typeface="+mn-ea"/>
            </a:endParaRPr>
          </a:p>
        </p:txBody>
      </p:sp>
      <p:sp>
        <p:nvSpPr>
          <p:cNvPr id="4" name="矩形 3"/>
          <p:cNvSpPr/>
          <p:nvPr/>
        </p:nvSpPr>
        <p:spPr>
          <a:xfrm>
            <a:off x="7379745" y="3953715"/>
            <a:ext cx="4001846" cy="626646"/>
          </a:xfrm>
          <a:prstGeom prst="rect">
            <a:avLst/>
          </a:prstGeom>
        </p:spPr>
        <p:txBody>
          <a:bodyPr wrap="square">
            <a:spAutoFit/>
          </a:bodyPr>
          <a:lstStyle/>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 Project Background</a:t>
            </a:r>
          </a:p>
          <a:p>
            <a:pPr>
              <a:lnSpc>
                <a:spcPct val="130000"/>
              </a:lnSpc>
            </a:pPr>
            <a:r>
              <a:rPr kumimoji="1" lang="en-US" altLang="zh-CN" sz="1400" dirty="0">
                <a:solidFill>
                  <a:schemeClr val="bg1"/>
                </a:solidFill>
                <a:latin typeface="微软雅黑 Light" panose="020B0502040204020203" pitchFamily="34" charset="-122"/>
                <a:ea typeface="微软雅黑 Light" panose="020B0502040204020203" pitchFamily="34" charset="-122"/>
              </a:rPr>
              <a:t>· Project Description</a:t>
            </a:r>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7468311" y="3486224"/>
            <a:ext cx="3733089" cy="307777"/>
          </a:xfrm>
          <a:prstGeom prst="rect">
            <a:avLst/>
          </a:prstGeom>
          <a:solidFill>
            <a:schemeClr val="bg1"/>
          </a:solidFill>
        </p:spPr>
        <p:txBody>
          <a:bodyPr wrap="square" rtlCol="0">
            <a:spAutoFit/>
          </a:bodyPr>
          <a:lstStyle/>
          <a:p>
            <a:pPr algn="dist"/>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627332"/>
            <a:ext cx="1893346" cy="369332"/>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ONE.</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10089697" y="2060661"/>
            <a:ext cx="1893346" cy="144655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01</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1"/>
            </p:custDataLst>
          </p:nvPr>
        </p:nvPicPr>
        <p:blipFill>
          <a:blip r:embed="rId5"/>
          <a:stretch>
            <a:fillRect/>
          </a:stretch>
        </p:blipFill>
        <p:spPr>
          <a:xfrm>
            <a:off x="10072370" y="76200"/>
            <a:ext cx="1689735" cy="858520"/>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81023"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Project Background</a:t>
            </a:r>
          </a:p>
        </p:txBody>
      </p:sp>
      <p:sp>
        <p:nvSpPr>
          <p:cNvPr id="9" name="箭头: 五边形 2"/>
          <p:cNvSpPr/>
          <p:nvPr/>
        </p:nvSpPr>
        <p:spPr>
          <a:xfrm>
            <a:off x="7441075" y="5218816"/>
            <a:ext cx="2546350" cy="1193800"/>
          </a:xfrm>
          <a:prstGeom prst="homePlate">
            <a:avLst>
              <a:gd name="adj" fmla="val 27128"/>
            </a:avLst>
          </a:prstGeom>
          <a:solidFill>
            <a:srgbClr val="E1DB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五边形 3"/>
          <p:cNvSpPr/>
          <p:nvPr/>
        </p:nvSpPr>
        <p:spPr>
          <a:xfrm>
            <a:off x="5277141" y="5218816"/>
            <a:ext cx="2546350" cy="1193800"/>
          </a:xfrm>
          <a:prstGeom prst="homePlate">
            <a:avLst>
              <a:gd name="adj" fmla="val 27128"/>
            </a:avLst>
          </a:prstGeom>
          <a:solidFill>
            <a:srgbClr val="D0C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五边形 4"/>
          <p:cNvSpPr/>
          <p:nvPr/>
        </p:nvSpPr>
        <p:spPr>
          <a:xfrm>
            <a:off x="3113207" y="5218816"/>
            <a:ext cx="2546350" cy="1193800"/>
          </a:xfrm>
          <a:prstGeom prst="homePlate">
            <a:avLst>
              <a:gd name="adj" fmla="val 27128"/>
            </a:avLst>
          </a:prstGeom>
          <a:solidFill>
            <a:srgbClr val="B8AA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五边形 5"/>
          <p:cNvSpPr/>
          <p:nvPr/>
        </p:nvSpPr>
        <p:spPr>
          <a:xfrm>
            <a:off x="1237125" y="5218816"/>
            <a:ext cx="2258498" cy="1193800"/>
          </a:xfrm>
          <a:prstGeom prst="homePlate">
            <a:avLst>
              <a:gd name="adj" fmla="val 27128"/>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350094" y="5446384"/>
            <a:ext cx="1781518" cy="738664"/>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Underground pipeline facilities are increasing</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sp>
        <p:nvSpPr>
          <p:cNvPr id="18" name="矩形 17"/>
          <p:cNvSpPr/>
          <p:nvPr/>
        </p:nvSpPr>
        <p:spPr>
          <a:xfrm>
            <a:off x="3495623" y="5338662"/>
            <a:ext cx="2100864" cy="954107"/>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Complex outdoor environment caused serious damage to manhole cover</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sp>
        <p:nvSpPr>
          <p:cNvPr id="21" name="矩形 20"/>
          <p:cNvSpPr/>
          <p:nvPr/>
        </p:nvSpPr>
        <p:spPr>
          <a:xfrm>
            <a:off x="5659557" y="5339002"/>
            <a:ext cx="1901160" cy="954107"/>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The efficiency of manual verification management is very low</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sp>
        <p:nvSpPr>
          <p:cNvPr id="24" name="矩形 23"/>
          <p:cNvSpPr/>
          <p:nvPr/>
        </p:nvSpPr>
        <p:spPr>
          <a:xfrm>
            <a:off x="7747754" y="5338661"/>
            <a:ext cx="2258498" cy="954107"/>
          </a:xfrm>
          <a:prstGeom prst="rect">
            <a:avLst/>
          </a:prstGeom>
          <a:noFill/>
        </p:spPr>
        <p:txBody>
          <a:bodyPr wrap="square" rtlCol="0">
            <a:spAutoFit/>
          </a:bodyPr>
          <a:lstStyle/>
          <a:p>
            <a:pPr algn="ctr"/>
            <a:r>
              <a:rPr lang="en-US" altLang="zh-CN" sz="1400" dirty="0">
                <a:solidFill>
                  <a:schemeClr val="bg1"/>
                </a:solidFill>
                <a:latin typeface="汉仪大宋简" panose="02010609000101010101" pitchFamily="49" charset="-122"/>
                <a:ea typeface="汉仪大宋简" panose="02010609000101010101" pitchFamily="49" charset="-122"/>
              </a:rPr>
              <a:t>Intelligent means should be introduced to improve the efficiency of management</a:t>
            </a:r>
            <a:endParaRPr lang="zh-CN" altLang="en-US" sz="1400" dirty="0">
              <a:solidFill>
                <a:schemeClr val="bg1"/>
              </a:solidFill>
              <a:latin typeface="汉仪大宋简" panose="02010609000101010101" pitchFamily="49" charset="-122"/>
              <a:ea typeface="汉仪大宋简" panose="02010609000101010101" pitchFamily="49" charset="-122"/>
            </a:endParaRPr>
          </a:p>
        </p:txBody>
      </p:sp>
      <p:pic>
        <p:nvPicPr>
          <p:cNvPr id="2" name="图片 1" descr="无背景logo"/>
          <p:cNvPicPr>
            <a:picLocks noChangeAspect="1"/>
          </p:cNvPicPr>
          <p:nvPr>
            <p:custDataLst>
              <p:tags r:id="rId1"/>
            </p:custDataLst>
          </p:nvPr>
        </p:nvPicPr>
        <p:blipFill>
          <a:blip r:embed="rId4"/>
          <a:stretch>
            <a:fillRect/>
          </a:stretch>
        </p:blipFill>
        <p:spPr>
          <a:xfrm>
            <a:off x="10072370" y="76200"/>
            <a:ext cx="1689735" cy="858520"/>
          </a:xfrm>
          <a:prstGeom prst="rect">
            <a:avLst/>
          </a:prstGeom>
        </p:spPr>
      </p:pic>
      <p:sp>
        <p:nvSpPr>
          <p:cNvPr id="4" name="矩形 3">
            <a:extLst>
              <a:ext uri="{FF2B5EF4-FFF2-40B4-BE49-F238E27FC236}">
                <a16:creationId xmlns:a16="http://schemas.microsoft.com/office/drawing/2014/main" id="{AD2BCAB0-1C88-90F3-83F5-476C7991E25B}"/>
              </a:ext>
            </a:extLst>
          </p:cNvPr>
          <p:cNvSpPr/>
          <p:nvPr/>
        </p:nvSpPr>
        <p:spPr>
          <a:xfrm>
            <a:off x="1361115" y="851735"/>
            <a:ext cx="8295039" cy="3738780"/>
          </a:xfrm>
          <a:prstGeom prst="rect">
            <a:avLst/>
          </a:prstGeom>
        </p:spPr>
        <p:txBody>
          <a:bodyPr wrap="square">
            <a:spAutoFit/>
          </a:bodyPr>
          <a:lstStyle/>
          <a:p>
            <a:pPr algn="just">
              <a:lnSpc>
                <a:spcPct val="150000"/>
              </a:lnSpc>
            </a:pPr>
            <a:r>
              <a:rPr lang="en-US" altLang="zh-CN" sz="2000" dirty="0"/>
              <a:t>	Infrastructure growth has led to an increase in underground utility installations like communications and drainage systems. Manhole covers, integral to these networks, are at risk of damage due to their exposure to the elements and heavy urban use, which can lead to potential hazards. Current manual inspection methods for manhole covers are inefficient and resource-intensive. Adopting intelligent recognition technology to monitor manhole cover conditions is essential for enhancing management effectiveness and public safety.</a:t>
            </a:r>
            <a:endParaRPr lang="zh-CN" altLang="en-US" sz="2000"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3" y="142875"/>
            <a:ext cx="3782382"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Project Description</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3" name="矩形 2">
            <a:extLst>
              <a:ext uri="{FF2B5EF4-FFF2-40B4-BE49-F238E27FC236}">
                <a16:creationId xmlns:a16="http://schemas.microsoft.com/office/drawing/2014/main" id="{7DA36B55-2F17-5BCF-999F-FA88A98ED6E6}"/>
              </a:ext>
            </a:extLst>
          </p:cNvPr>
          <p:cNvSpPr/>
          <p:nvPr/>
        </p:nvSpPr>
        <p:spPr>
          <a:xfrm>
            <a:off x="1211483" y="1001927"/>
            <a:ext cx="9769033" cy="1430456"/>
          </a:xfrm>
          <a:prstGeom prst="rect">
            <a:avLst/>
          </a:prstGeom>
        </p:spPr>
        <p:txBody>
          <a:bodyPr wrap="square">
            <a:spAutoFit/>
          </a:bodyPr>
          <a:lstStyle/>
          <a:p>
            <a:pPr algn="just">
              <a:lnSpc>
                <a:spcPct val="150000"/>
              </a:lnSpc>
            </a:pPr>
            <a:r>
              <a:rPr lang="en-US" altLang="zh-CN" sz="2000" dirty="0"/>
              <a:t>	Our project, stemming from a college competition on service outsourcing, utilizes AI to intelligently detect and classify hazards in manhole covers for efficient outdoor inspection, guided by the topic from China Mobile Research Institute.</a:t>
            </a:r>
            <a:endParaRPr lang="zh-CN" altLang="en-US" sz="2000" dirty="0"/>
          </a:p>
        </p:txBody>
      </p:sp>
      <p:pic>
        <p:nvPicPr>
          <p:cNvPr id="5" name="图片 4">
            <a:extLst>
              <a:ext uri="{FF2B5EF4-FFF2-40B4-BE49-F238E27FC236}">
                <a16:creationId xmlns:a16="http://schemas.microsoft.com/office/drawing/2014/main" id="{672BB5A9-11B4-96A5-0E37-9EC6EBC10C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68" t="50000" r="9981" b="2084"/>
          <a:stretch/>
        </p:blipFill>
        <p:spPr>
          <a:xfrm>
            <a:off x="704246" y="3687324"/>
            <a:ext cx="2884026" cy="2102164"/>
          </a:xfrm>
          <a:prstGeom prst="rect">
            <a:avLst/>
          </a:prstGeom>
        </p:spPr>
      </p:pic>
      <p:pic>
        <p:nvPicPr>
          <p:cNvPr id="37" name="图片 36">
            <a:extLst>
              <a:ext uri="{FF2B5EF4-FFF2-40B4-BE49-F238E27FC236}">
                <a16:creationId xmlns:a16="http://schemas.microsoft.com/office/drawing/2014/main" id="{1B31A1FA-5A9A-F8EE-7DE8-2269A7671AD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8317" r="18475"/>
          <a:stretch/>
        </p:blipFill>
        <p:spPr>
          <a:xfrm>
            <a:off x="3201971" y="3262069"/>
            <a:ext cx="1688332" cy="1585780"/>
          </a:xfrm>
          <a:prstGeom prst="rect">
            <a:avLst/>
          </a:prstGeom>
        </p:spPr>
      </p:pic>
      <p:pic>
        <p:nvPicPr>
          <p:cNvPr id="39" name="图片 38">
            <a:extLst>
              <a:ext uri="{FF2B5EF4-FFF2-40B4-BE49-F238E27FC236}">
                <a16:creationId xmlns:a16="http://schemas.microsoft.com/office/drawing/2014/main" id="{1BB9001E-0B65-9082-2295-BFF847E63F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11" t="30494" r="1611" b="25323"/>
          <a:stretch/>
        </p:blipFill>
        <p:spPr>
          <a:xfrm>
            <a:off x="2870947" y="4830124"/>
            <a:ext cx="2350380" cy="1384619"/>
          </a:xfrm>
          <a:prstGeom prst="rect">
            <a:avLst/>
          </a:prstGeom>
        </p:spPr>
      </p:pic>
      <p:sp>
        <p:nvSpPr>
          <p:cNvPr id="40" name="箭头: 右 39">
            <a:extLst>
              <a:ext uri="{FF2B5EF4-FFF2-40B4-BE49-F238E27FC236}">
                <a16:creationId xmlns:a16="http://schemas.microsoft.com/office/drawing/2014/main" id="{5E5DEAD0-3795-FFB1-BA86-DB320EB6D5AC}"/>
              </a:ext>
            </a:extLst>
          </p:cNvPr>
          <p:cNvSpPr/>
          <p:nvPr/>
        </p:nvSpPr>
        <p:spPr>
          <a:xfrm>
            <a:off x="5804705" y="4406732"/>
            <a:ext cx="717630"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15C55709-1CF0-1356-3C95-B73749F73524}"/>
              </a:ext>
            </a:extLst>
          </p:cNvPr>
          <p:cNvSpPr/>
          <p:nvPr/>
        </p:nvSpPr>
        <p:spPr>
          <a:xfrm>
            <a:off x="6996897" y="3073877"/>
            <a:ext cx="4398379" cy="1585780"/>
          </a:xfrm>
          <a:prstGeom prst="rect">
            <a:avLst/>
          </a:prstGeom>
          <a:solidFill>
            <a:schemeClr val="accent1">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highlight>
                <a:srgbClr val="00FF00"/>
              </a:highlight>
            </a:endParaRPr>
          </a:p>
        </p:txBody>
      </p:sp>
      <p:sp>
        <p:nvSpPr>
          <p:cNvPr id="42" name="矩形 41">
            <a:extLst>
              <a:ext uri="{FF2B5EF4-FFF2-40B4-BE49-F238E27FC236}">
                <a16:creationId xmlns:a16="http://schemas.microsoft.com/office/drawing/2014/main" id="{9ED67DE9-2F76-6FD2-7C39-4EF1E5FDFCE7}"/>
              </a:ext>
            </a:extLst>
          </p:cNvPr>
          <p:cNvSpPr/>
          <p:nvPr/>
        </p:nvSpPr>
        <p:spPr>
          <a:xfrm>
            <a:off x="7077920" y="3152908"/>
            <a:ext cx="4218972" cy="1408316"/>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0A1EA809-B4E9-7BAD-91E3-F56C031D84A9}"/>
              </a:ext>
            </a:extLst>
          </p:cNvPr>
          <p:cNvSpPr/>
          <p:nvPr/>
        </p:nvSpPr>
        <p:spPr>
          <a:xfrm>
            <a:off x="7123076" y="3266602"/>
            <a:ext cx="4127517" cy="1200329"/>
          </a:xfrm>
          <a:prstGeom prst="rect">
            <a:avLst/>
          </a:prstGeom>
        </p:spPr>
        <p:txBody>
          <a:bodyPr wrap="square">
            <a:spAutoFit/>
          </a:bodyPr>
          <a:lstStyle/>
          <a:p>
            <a:pPr algn="just"/>
            <a:r>
              <a:rPr lang="en-US" altLang="zh-CN" sz="1200" b="1" dirty="0"/>
              <a:t>High Volume</a:t>
            </a:r>
            <a:r>
              <a:rPr lang="en-US" altLang="zh-CN" sz="1200" dirty="0"/>
              <a:t>: Average monthly maintenance work orders of 4,000 per province.</a:t>
            </a:r>
          </a:p>
          <a:p>
            <a:pPr algn="just"/>
            <a:r>
              <a:rPr lang="en-US" altLang="zh-CN" sz="1200" b="1" dirty="0"/>
              <a:t>Widespread Distribution</a:t>
            </a:r>
            <a:r>
              <a:rPr lang="en-US" altLang="zh-CN" sz="1200" dirty="0"/>
              <a:t>: Installed in urban and rural areas. </a:t>
            </a:r>
          </a:p>
          <a:p>
            <a:pPr algn="just"/>
            <a:r>
              <a:rPr lang="en-US" altLang="zh-CN" sz="1200" b="1" dirty="0"/>
              <a:t>No Traceability</a:t>
            </a:r>
            <a:r>
              <a:rPr lang="en-US" altLang="zh-CN" sz="1200" dirty="0"/>
              <a:t>: Lack of traceability after incidents occur.</a:t>
            </a:r>
          </a:p>
          <a:p>
            <a:pPr algn="just"/>
            <a:r>
              <a:rPr lang="en-US" altLang="zh-CN" sz="1200" b="1" dirty="0"/>
              <a:t>Difficult to Control</a:t>
            </a:r>
            <a:r>
              <a:rPr lang="en-US" altLang="zh-CN" sz="1200" dirty="0"/>
              <a:t>: Challenging to manage in a timely and unified manner.</a:t>
            </a:r>
            <a:endParaRPr lang="zh-CN" altLang="en-US" sz="1200" dirty="0"/>
          </a:p>
        </p:txBody>
      </p:sp>
      <p:sp>
        <p:nvSpPr>
          <p:cNvPr id="44" name="矩形: 圆角 43">
            <a:extLst>
              <a:ext uri="{FF2B5EF4-FFF2-40B4-BE49-F238E27FC236}">
                <a16:creationId xmlns:a16="http://schemas.microsoft.com/office/drawing/2014/main" id="{D511203D-DFF1-019C-3490-84D369774F14}"/>
              </a:ext>
            </a:extLst>
          </p:cNvPr>
          <p:cNvSpPr/>
          <p:nvPr/>
        </p:nvSpPr>
        <p:spPr>
          <a:xfrm>
            <a:off x="6664035" y="4891364"/>
            <a:ext cx="5168274" cy="144335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09F26B5-F2F9-9570-349E-1A660D8B15B3}"/>
              </a:ext>
            </a:extLst>
          </p:cNvPr>
          <p:cNvSpPr/>
          <p:nvPr/>
        </p:nvSpPr>
        <p:spPr>
          <a:xfrm>
            <a:off x="6789339" y="5045493"/>
            <a:ext cx="5042970" cy="338554"/>
          </a:xfrm>
          <a:prstGeom prst="rect">
            <a:avLst/>
          </a:prstGeom>
        </p:spPr>
        <p:txBody>
          <a:bodyPr wrap="square">
            <a:spAutoFit/>
          </a:bodyPr>
          <a:lstStyle/>
          <a:p>
            <a:pPr algn="just"/>
            <a:r>
              <a:rPr lang="en-US" altLang="zh-CN" sz="1600" dirty="0"/>
              <a:t>There is an urgent need to introduce intelligent means</a:t>
            </a:r>
            <a:endParaRPr lang="zh-CN" altLang="en-US" sz="1600" dirty="0"/>
          </a:p>
        </p:txBody>
      </p:sp>
      <p:sp>
        <p:nvSpPr>
          <p:cNvPr id="46" name="矩形 45">
            <a:extLst>
              <a:ext uri="{FF2B5EF4-FFF2-40B4-BE49-F238E27FC236}">
                <a16:creationId xmlns:a16="http://schemas.microsoft.com/office/drawing/2014/main" id="{C0E657AA-65E4-EAC2-0C40-DA594D10C075}"/>
              </a:ext>
            </a:extLst>
          </p:cNvPr>
          <p:cNvSpPr/>
          <p:nvPr/>
        </p:nvSpPr>
        <p:spPr>
          <a:xfrm>
            <a:off x="6870362" y="5522433"/>
            <a:ext cx="1023572" cy="461678"/>
          </a:xfrm>
          <a:prstGeom prst="rect">
            <a:avLst/>
          </a:prstGeom>
          <a:solidFill>
            <a:srgbClr val="36F5FA"/>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7" name="矩形 46">
            <a:extLst>
              <a:ext uri="{FF2B5EF4-FFF2-40B4-BE49-F238E27FC236}">
                <a16:creationId xmlns:a16="http://schemas.microsoft.com/office/drawing/2014/main" id="{F7B4D9AF-AD5E-F27B-952F-C6CB697CD1B0}"/>
              </a:ext>
            </a:extLst>
          </p:cNvPr>
          <p:cNvSpPr/>
          <p:nvPr/>
        </p:nvSpPr>
        <p:spPr>
          <a:xfrm>
            <a:off x="8553691" y="5522433"/>
            <a:ext cx="1354238" cy="461678"/>
          </a:xfrm>
          <a:prstGeom prst="rect">
            <a:avLst/>
          </a:prstGeom>
          <a:solidFill>
            <a:srgbClr val="36F5FA"/>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endParaRPr>
          </a:p>
        </p:txBody>
      </p:sp>
      <p:sp>
        <p:nvSpPr>
          <p:cNvPr id="48" name="矩形 47">
            <a:extLst>
              <a:ext uri="{FF2B5EF4-FFF2-40B4-BE49-F238E27FC236}">
                <a16:creationId xmlns:a16="http://schemas.microsoft.com/office/drawing/2014/main" id="{A99A1D37-2407-C7EA-C33B-E69E4FFD59FF}"/>
              </a:ext>
            </a:extLst>
          </p:cNvPr>
          <p:cNvSpPr/>
          <p:nvPr/>
        </p:nvSpPr>
        <p:spPr>
          <a:xfrm>
            <a:off x="10561057" y="5522433"/>
            <a:ext cx="1032798" cy="461678"/>
          </a:xfrm>
          <a:prstGeom prst="rect">
            <a:avLst/>
          </a:prstGeom>
          <a:solidFill>
            <a:srgbClr val="36F5FA"/>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49">
            <a:extLst>
              <a:ext uri="{FF2B5EF4-FFF2-40B4-BE49-F238E27FC236}">
                <a16:creationId xmlns:a16="http://schemas.microsoft.com/office/drawing/2014/main" id="{F90C7C81-6E12-FF58-F90B-CB132724BD4B}"/>
              </a:ext>
            </a:extLst>
          </p:cNvPr>
          <p:cNvCxnSpPr>
            <a:cxnSpLocks/>
            <a:stCxn id="46" idx="3"/>
            <a:endCxn id="47" idx="1"/>
          </p:cNvCxnSpPr>
          <p:nvPr/>
        </p:nvCxnSpPr>
        <p:spPr>
          <a:xfrm>
            <a:off x="7893934" y="5753272"/>
            <a:ext cx="659757"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2" name="直接箭头连接符 51">
            <a:extLst>
              <a:ext uri="{FF2B5EF4-FFF2-40B4-BE49-F238E27FC236}">
                <a16:creationId xmlns:a16="http://schemas.microsoft.com/office/drawing/2014/main" id="{02995F20-2C8D-7F49-5D86-1CC237DCC180}"/>
              </a:ext>
            </a:extLst>
          </p:cNvPr>
          <p:cNvCxnSpPr>
            <a:cxnSpLocks/>
            <a:stCxn id="47" idx="3"/>
            <a:endCxn id="48" idx="1"/>
          </p:cNvCxnSpPr>
          <p:nvPr/>
        </p:nvCxnSpPr>
        <p:spPr>
          <a:xfrm>
            <a:off x="9907929" y="5753272"/>
            <a:ext cx="65312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6" name="文本框 55">
            <a:extLst>
              <a:ext uri="{FF2B5EF4-FFF2-40B4-BE49-F238E27FC236}">
                <a16:creationId xmlns:a16="http://schemas.microsoft.com/office/drawing/2014/main" id="{4A840B87-8E05-A536-709A-CC7EEA81425E}"/>
              </a:ext>
            </a:extLst>
          </p:cNvPr>
          <p:cNvSpPr txBox="1"/>
          <p:nvPr/>
        </p:nvSpPr>
        <p:spPr>
          <a:xfrm>
            <a:off x="6820133" y="5582383"/>
            <a:ext cx="1143643" cy="276999"/>
          </a:xfrm>
          <a:prstGeom prst="rect">
            <a:avLst/>
          </a:prstGeom>
          <a:noFill/>
        </p:spPr>
        <p:txBody>
          <a:bodyPr wrap="square" rtlCol="0">
            <a:spAutoFit/>
          </a:bodyPr>
          <a:lstStyle/>
          <a:p>
            <a:r>
              <a:rPr lang="en-US" altLang="zh-CN" sz="1200" dirty="0"/>
              <a:t>Image capture</a:t>
            </a:r>
            <a:endParaRPr lang="zh-CN" altLang="en-US" sz="1200" dirty="0"/>
          </a:p>
        </p:txBody>
      </p:sp>
      <p:sp>
        <p:nvSpPr>
          <p:cNvPr id="57" name="文本框 56">
            <a:extLst>
              <a:ext uri="{FF2B5EF4-FFF2-40B4-BE49-F238E27FC236}">
                <a16:creationId xmlns:a16="http://schemas.microsoft.com/office/drawing/2014/main" id="{B10F4041-FE1B-4599-B666-4CFC3703929C}"/>
              </a:ext>
            </a:extLst>
          </p:cNvPr>
          <p:cNvSpPr txBox="1"/>
          <p:nvPr/>
        </p:nvSpPr>
        <p:spPr>
          <a:xfrm>
            <a:off x="8501605" y="5522446"/>
            <a:ext cx="1493134" cy="461665"/>
          </a:xfrm>
          <a:prstGeom prst="rect">
            <a:avLst/>
          </a:prstGeom>
          <a:noFill/>
        </p:spPr>
        <p:txBody>
          <a:bodyPr wrap="square" rtlCol="0">
            <a:spAutoFit/>
          </a:bodyPr>
          <a:lstStyle/>
          <a:p>
            <a:r>
              <a:rPr lang="en-US" altLang="zh-CN" sz="1200" dirty="0"/>
              <a:t>Manhole cover defect identification</a:t>
            </a:r>
            <a:endParaRPr lang="zh-CN" altLang="en-US" sz="1200" dirty="0"/>
          </a:p>
        </p:txBody>
      </p:sp>
      <p:sp>
        <p:nvSpPr>
          <p:cNvPr id="62" name="文本框 61">
            <a:extLst>
              <a:ext uri="{FF2B5EF4-FFF2-40B4-BE49-F238E27FC236}">
                <a16:creationId xmlns:a16="http://schemas.microsoft.com/office/drawing/2014/main" id="{5E329A63-A7DC-A2EC-AF2E-878B7A39EEC9}"/>
              </a:ext>
            </a:extLst>
          </p:cNvPr>
          <p:cNvSpPr txBox="1"/>
          <p:nvPr/>
        </p:nvSpPr>
        <p:spPr>
          <a:xfrm>
            <a:off x="10623876" y="5522446"/>
            <a:ext cx="977263" cy="461665"/>
          </a:xfrm>
          <a:prstGeom prst="rect">
            <a:avLst/>
          </a:prstGeom>
          <a:noFill/>
        </p:spPr>
        <p:txBody>
          <a:bodyPr wrap="square" rtlCol="0">
            <a:spAutoFit/>
          </a:bodyPr>
          <a:lstStyle/>
          <a:p>
            <a:r>
              <a:rPr lang="en-US" altLang="zh-CN" sz="1200" b="0" i="0" dirty="0">
                <a:solidFill>
                  <a:srgbClr val="0D0D0D"/>
                </a:solidFill>
                <a:effectLst/>
              </a:rPr>
              <a:t>Result verification</a:t>
            </a:r>
            <a:endParaRPr lang="zh-CN" altLang="en-US" sz="1200"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C:\Users\Yuki\Desktop\ppt\图片素材\26.png26"/>
          <p:cNvPicPr>
            <a:picLocks noChangeAspect="1"/>
          </p:cNvPicPr>
          <p:nvPr/>
        </p:nvPicPr>
        <p:blipFill>
          <a:blip r:embed="rId4"/>
          <a:srcRect l="7806" r="7806"/>
          <a:stretch>
            <a:fillRect/>
          </a:stretch>
        </p:blipFill>
        <p:spPr>
          <a:xfrm>
            <a:off x="-1631315" y="0"/>
            <a:ext cx="10290674" cy="6858000"/>
          </a:xfrm>
          <a:prstGeom prst="rect">
            <a:avLst/>
          </a:prstGeom>
        </p:spPr>
      </p:pic>
      <p:sp>
        <p:nvSpPr>
          <p:cNvPr id="2" name="矩形 1"/>
          <p:cNvSpPr/>
          <p:nvPr/>
        </p:nvSpPr>
        <p:spPr>
          <a:xfrm>
            <a:off x="6895652" y="0"/>
            <a:ext cx="5296348" cy="6858000"/>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7379745" y="2156725"/>
            <a:ext cx="5054671" cy="1227387"/>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nSpc>
                <a:spcPct val="120000"/>
              </a:lnSpc>
            </a:pPr>
            <a:r>
              <a:rPr lang="en-US" altLang="zh-CN" sz="3200" spc="100" dirty="0">
                <a:solidFill>
                  <a:schemeClr val="bg1"/>
                </a:solidFill>
                <a:latin typeface="微软雅黑 Light" panose="020B0502040204020203" pitchFamily="34" charset="-122"/>
                <a:ea typeface="微软雅黑 Light" panose="020B0502040204020203" pitchFamily="34" charset="-122"/>
                <a:sym typeface="+mn-ea"/>
              </a:rPr>
              <a:t>Requirements</a:t>
            </a:r>
          </a:p>
          <a:p>
            <a:pPr>
              <a:lnSpc>
                <a:spcPct val="120000"/>
              </a:lnSpc>
            </a:pPr>
            <a:r>
              <a:rPr lang="en-US" altLang="zh-CN" sz="3200" spc="100" dirty="0">
                <a:solidFill>
                  <a:schemeClr val="bg1"/>
                </a:solidFill>
                <a:latin typeface="微软雅黑 Light" panose="020B0502040204020203" pitchFamily="34" charset="-122"/>
                <a:ea typeface="微软雅黑 Light" panose="020B0502040204020203" pitchFamily="34" charset="-122"/>
                <a:sym typeface="+mn-ea"/>
              </a:rPr>
              <a:t>And Tasks</a:t>
            </a:r>
            <a:endParaRPr lang="zh-CN" altLang="en-US" sz="3200" spc="100" dirty="0">
              <a:solidFill>
                <a:schemeClr val="bg1"/>
              </a:solidFill>
              <a:latin typeface="微软雅黑 Light" panose="020B0502040204020203" pitchFamily="34" charset="-122"/>
              <a:ea typeface="微软雅黑 Light" panose="020B0502040204020203" pitchFamily="34" charset="-122"/>
              <a:sym typeface="+mn-ea"/>
            </a:endParaRPr>
          </a:p>
        </p:txBody>
      </p:sp>
      <p:sp>
        <p:nvSpPr>
          <p:cNvPr id="4" name="矩形 3"/>
          <p:cNvSpPr/>
          <p:nvPr/>
        </p:nvSpPr>
        <p:spPr>
          <a:xfrm>
            <a:off x="7379745" y="3953715"/>
            <a:ext cx="4001846" cy="906723"/>
          </a:xfrm>
          <a:prstGeom prst="rect">
            <a:avLst/>
          </a:prstGeom>
        </p:spPr>
        <p:txBody>
          <a:bodyPr wrap="square">
            <a:spAutoFit/>
          </a:bodyPr>
          <a:lstStyle/>
          <a:p>
            <a:pPr>
              <a:lnSpc>
                <a:spcPct val="130000"/>
              </a:lnSpc>
            </a:pPr>
            <a:r>
              <a:rPr kumimoji="1" lang="en-US" altLang="zh-CN" sz="1400" dirty="0">
                <a:solidFill>
                  <a:schemeClr val="bg1"/>
                </a:solidFill>
                <a:latin typeface="微软雅黑 Light" panose="020B0502040204020203" pitchFamily="34" charset="-122"/>
                <a:ea typeface="微软雅黑 Light" panose="020B0502040204020203" pitchFamily="34" charset="-122"/>
              </a:rPr>
              <a:t>· RBS</a:t>
            </a:r>
            <a:endParaRPr lang="en-US" altLang="zh-CN" sz="1400" dirty="0">
              <a:solidFill>
                <a:schemeClr val="bg1"/>
              </a:solidFill>
              <a:latin typeface="微软雅黑 Light" panose="020B0502040204020203" pitchFamily="34" charset="-122"/>
              <a:ea typeface="微软雅黑 Light" panose="020B0502040204020203" pitchFamily="34" charset="-122"/>
            </a:endParaRPr>
          </a:p>
          <a:p>
            <a:pPr>
              <a:lnSpc>
                <a:spcPct val="130000"/>
              </a:lnSpc>
            </a:pPr>
            <a:r>
              <a:rPr lang="en-US" altLang="zh-CN" sz="1400" dirty="0">
                <a:solidFill>
                  <a:schemeClr val="bg1"/>
                </a:solidFill>
                <a:latin typeface="微软雅黑 Light" panose="020B0502040204020203" pitchFamily="34" charset="-122"/>
                <a:ea typeface="微软雅黑 Light" panose="020B0502040204020203" pitchFamily="34" charset="-122"/>
              </a:rPr>
              <a:t>· WBS</a:t>
            </a:r>
          </a:p>
          <a:p>
            <a:pPr>
              <a:lnSpc>
                <a:spcPct val="130000"/>
              </a:lnSpc>
            </a:pPr>
            <a:r>
              <a:rPr kumimoji="1" lang="en-US" altLang="zh-CN" sz="1400" dirty="0">
                <a:solidFill>
                  <a:schemeClr val="bg1"/>
                </a:solidFill>
                <a:latin typeface="微软雅黑 Light" panose="020B0502040204020203" pitchFamily="34" charset="-122"/>
                <a:ea typeface="微软雅黑 Light" panose="020B0502040204020203" pitchFamily="34" charset="-122"/>
              </a:rPr>
              <a:t>· Requirements and Tasks Analysis</a:t>
            </a:r>
          </a:p>
        </p:txBody>
      </p:sp>
      <p:sp>
        <p:nvSpPr>
          <p:cNvPr id="5" name="文本框 4"/>
          <p:cNvSpPr txBox="1"/>
          <p:nvPr/>
        </p:nvSpPr>
        <p:spPr>
          <a:xfrm>
            <a:off x="7468311" y="3486224"/>
            <a:ext cx="3733089" cy="307777"/>
          </a:xfrm>
          <a:prstGeom prst="rect">
            <a:avLst/>
          </a:prstGeom>
          <a:solidFill>
            <a:schemeClr val="bg1"/>
          </a:solidFill>
        </p:spPr>
        <p:txBody>
          <a:bodyPr wrap="square" rtlCol="0">
            <a:spAutoFit/>
          </a:bodyPr>
          <a:lstStyle/>
          <a:p>
            <a:pPr algn="dist"/>
            <a:endPar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 name="箭头: 五边形 22"/>
          <p:cNvSpPr/>
          <p:nvPr/>
        </p:nvSpPr>
        <p:spPr>
          <a:xfrm flipH="1">
            <a:off x="10058398" y="5587019"/>
            <a:ext cx="2150358" cy="427208"/>
          </a:xfrm>
          <a:prstGeom prst="homePlate">
            <a:avLst>
              <a:gd name="adj" fmla="val 269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315410" y="5627332"/>
            <a:ext cx="1893346" cy="369332"/>
          </a:xfrm>
          <a:prstGeom prst="rect">
            <a:avLst/>
          </a:prstGeom>
          <a:noFill/>
        </p:spPr>
        <p:txBody>
          <a:bodyPr wrap="square" rtlCol="0">
            <a:spAutoFit/>
          </a:bodyPr>
          <a:lstStyle/>
          <a:p>
            <a:pPr algn="ctr"/>
            <a:r>
              <a:rPr lang="en-US" altLang="zh-CN" b="1" i="1" dirty="0">
                <a:solidFill>
                  <a:srgbClr val="988563"/>
                </a:solidFill>
                <a:latin typeface="Century Gothic" panose="020B0502020202020204" pitchFamily="34" charset="0"/>
              </a:rPr>
              <a:t>PART  TWO.</a:t>
            </a:r>
            <a:endParaRPr lang="zh-CN" altLang="en-US" b="1" i="1" dirty="0">
              <a:solidFill>
                <a:srgbClr val="988563"/>
              </a:solidFill>
              <a:latin typeface="Century Gothic" panose="020B0502020202020204" pitchFamily="34" charset="0"/>
            </a:endParaRPr>
          </a:p>
        </p:txBody>
      </p:sp>
      <p:sp>
        <p:nvSpPr>
          <p:cNvPr id="8" name="文本框 7"/>
          <p:cNvSpPr txBox="1"/>
          <p:nvPr/>
        </p:nvSpPr>
        <p:spPr>
          <a:xfrm>
            <a:off x="10089697" y="2060661"/>
            <a:ext cx="1893346" cy="1446550"/>
          </a:xfrm>
          <a:prstGeom prst="rect">
            <a:avLst/>
          </a:prstGeom>
          <a:noFill/>
        </p:spPr>
        <p:txBody>
          <a:bodyPr wrap="square" rtlCol="0">
            <a:spAutoFit/>
          </a:bodyPr>
          <a:lstStyle/>
          <a:p>
            <a:r>
              <a:rPr lang="en-US" altLang="zh-CN" sz="8800" b="1" i="1" dirty="0">
                <a:solidFill>
                  <a:schemeClr val="bg1"/>
                </a:solidFill>
                <a:latin typeface="Century Gothic" panose="020B0502020202020204" pitchFamily="34" charset="0"/>
              </a:rPr>
              <a:t>02</a:t>
            </a:r>
            <a:endParaRPr lang="zh-CN" altLang="en-US" sz="8800" b="1" i="1" dirty="0">
              <a:solidFill>
                <a:schemeClr val="bg1"/>
              </a:solidFill>
              <a:latin typeface="Century Gothic" panose="020B0502020202020204" pitchFamily="34" charset="0"/>
            </a:endParaRPr>
          </a:p>
        </p:txBody>
      </p:sp>
      <p:pic>
        <p:nvPicPr>
          <p:cNvPr id="10" name="图片 9" descr="无背景logo"/>
          <p:cNvPicPr>
            <a:picLocks noChangeAspect="1"/>
          </p:cNvPicPr>
          <p:nvPr>
            <p:custDataLst>
              <p:tags r:id="rId1"/>
            </p:custDataLst>
          </p:nvPr>
        </p:nvPicPr>
        <p:blipFill>
          <a:blip r:embed="rId5"/>
          <a:stretch>
            <a:fillRect/>
          </a:stretch>
        </p:blipFill>
        <p:spPr>
          <a:xfrm>
            <a:off x="10072370" y="76200"/>
            <a:ext cx="1689735" cy="858520"/>
          </a:xfrm>
          <a:prstGeom prst="rect">
            <a:avLst/>
          </a:prstGeom>
        </p:spPr>
      </p:pic>
    </p:spTree>
    <p:extLst>
      <p:ext uri="{BB962C8B-B14F-4D97-AF65-F5344CB8AC3E}">
        <p14:creationId xmlns:p14="http://schemas.microsoft.com/office/powerpoint/2010/main" val="413700987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7321057"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RBS</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4" name="矩形: 圆角 3">
            <a:extLst>
              <a:ext uri="{FF2B5EF4-FFF2-40B4-BE49-F238E27FC236}">
                <a16:creationId xmlns:a16="http://schemas.microsoft.com/office/drawing/2014/main" id="{6FD3F3B4-9753-AB95-6242-2FF6CD814B8F}"/>
              </a:ext>
            </a:extLst>
          </p:cNvPr>
          <p:cNvSpPr/>
          <p:nvPr/>
        </p:nvSpPr>
        <p:spPr>
          <a:xfrm>
            <a:off x="940527" y="2206998"/>
            <a:ext cx="1192469" cy="54692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DB5D538D-9999-253D-F7FF-D82F9AABA709}"/>
              </a:ext>
            </a:extLst>
          </p:cNvPr>
          <p:cNvSpPr/>
          <p:nvPr/>
        </p:nvSpPr>
        <p:spPr>
          <a:xfrm>
            <a:off x="3948607" y="2204530"/>
            <a:ext cx="1294435" cy="523221"/>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B10DE17-3EB0-0CE3-6F34-C0AFBC5F4B25}"/>
              </a:ext>
            </a:extLst>
          </p:cNvPr>
          <p:cNvSpPr/>
          <p:nvPr/>
        </p:nvSpPr>
        <p:spPr>
          <a:xfrm>
            <a:off x="8511156" y="2222971"/>
            <a:ext cx="1498792" cy="521807"/>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0BC76E7A-3CC0-1FF0-BD90-27A996A16E9D}"/>
              </a:ext>
            </a:extLst>
          </p:cNvPr>
          <p:cNvSpPr/>
          <p:nvPr/>
        </p:nvSpPr>
        <p:spPr>
          <a:xfrm>
            <a:off x="1512971" y="2839779"/>
            <a:ext cx="1527110" cy="738664"/>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3D43EBBD-906A-41D1-9CEA-84E4D27A0AB4}"/>
              </a:ext>
            </a:extLst>
          </p:cNvPr>
          <p:cNvSpPr/>
          <p:nvPr/>
        </p:nvSpPr>
        <p:spPr>
          <a:xfrm>
            <a:off x="4243032" y="967033"/>
            <a:ext cx="2830009" cy="66865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6676C593-8151-64EA-2C58-C5D5B5F430C1}"/>
              </a:ext>
            </a:extLst>
          </p:cNvPr>
          <p:cNvSpPr/>
          <p:nvPr/>
        </p:nvSpPr>
        <p:spPr>
          <a:xfrm>
            <a:off x="5089633" y="2861215"/>
            <a:ext cx="1372178"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33220958-DAC6-82DA-2549-54B246C701D0}"/>
              </a:ext>
            </a:extLst>
          </p:cNvPr>
          <p:cNvSpPr/>
          <p:nvPr/>
        </p:nvSpPr>
        <p:spPr>
          <a:xfrm>
            <a:off x="5066058" y="4682788"/>
            <a:ext cx="1154077"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122345CE-C46A-8CF0-04A5-F9D9234D6C2C}"/>
              </a:ext>
            </a:extLst>
          </p:cNvPr>
          <p:cNvSpPr/>
          <p:nvPr/>
        </p:nvSpPr>
        <p:spPr>
          <a:xfrm>
            <a:off x="2835920" y="4107130"/>
            <a:ext cx="1543552" cy="448730"/>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561623D3-52F0-3E20-6668-0C13C5D619E8}"/>
              </a:ext>
            </a:extLst>
          </p:cNvPr>
          <p:cNvSpPr txBox="1"/>
          <p:nvPr/>
        </p:nvSpPr>
        <p:spPr>
          <a:xfrm>
            <a:off x="4243032" y="1004097"/>
            <a:ext cx="2830009" cy="584775"/>
          </a:xfrm>
          <a:prstGeom prst="rect">
            <a:avLst/>
          </a:prstGeom>
          <a:noFill/>
        </p:spPr>
        <p:txBody>
          <a:bodyPr wrap="square" rtlCol="0">
            <a:spAutoFit/>
          </a:bodyPr>
          <a:lstStyle/>
          <a:p>
            <a:pPr algn="ctr"/>
            <a:r>
              <a:rPr lang="en-US" altLang="zh-CN" sz="1600" dirty="0"/>
              <a:t>Manhole Cover Defect Intelligent Recognition System</a:t>
            </a:r>
            <a:endParaRPr lang="zh-CN" altLang="en-US" sz="1600" dirty="0"/>
          </a:p>
        </p:txBody>
      </p:sp>
      <p:sp>
        <p:nvSpPr>
          <p:cNvPr id="105" name="文本框 104">
            <a:extLst>
              <a:ext uri="{FF2B5EF4-FFF2-40B4-BE49-F238E27FC236}">
                <a16:creationId xmlns:a16="http://schemas.microsoft.com/office/drawing/2014/main" id="{DB3518C0-7012-AC23-8323-045E69CEB74F}"/>
              </a:ext>
            </a:extLst>
          </p:cNvPr>
          <p:cNvSpPr txBox="1"/>
          <p:nvPr/>
        </p:nvSpPr>
        <p:spPr>
          <a:xfrm>
            <a:off x="1518453" y="2857999"/>
            <a:ext cx="1512743" cy="738664"/>
          </a:xfrm>
          <a:prstGeom prst="rect">
            <a:avLst/>
          </a:prstGeom>
          <a:noFill/>
        </p:spPr>
        <p:txBody>
          <a:bodyPr wrap="square" rtlCol="0">
            <a:spAutoFit/>
          </a:bodyPr>
          <a:lstStyle/>
          <a:p>
            <a:pPr algn="ctr"/>
            <a:r>
              <a:rPr lang="en-US" altLang="zh-CN" sz="1400" dirty="0"/>
              <a:t>Manhole Cover Defect Intelligent Recognition</a:t>
            </a:r>
            <a:endParaRPr lang="zh-CN" altLang="en-US" sz="1400" dirty="0"/>
          </a:p>
        </p:txBody>
      </p:sp>
      <p:sp>
        <p:nvSpPr>
          <p:cNvPr id="37" name="文本框 36">
            <a:extLst>
              <a:ext uri="{FF2B5EF4-FFF2-40B4-BE49-F238E27FC236}">
                <a16:creationId xmlns:a16="http://schemas.microsoft.com/office/drawing/2014/main" id="{43C6D3D0-AC77-3855-6134-555AE5E586FC}"/>
              </a:ext>
            </a:extLst>
          </p:cNvPr>
          <p:cNvSpPr txBox="1"/>
          <p:nvPr/>
        </p:nvSpPr>
        <p:spPr>
          <a:xfrm>
            <a:off x="790401" y="2326569"/>
            <a:ext cx="1493863" cy="307777"/>
          </a:xfrm>
          <a:prstGeom prst="rect">
            <a:avLst/>
          </a:prstGeom>
          <a:noFill/>
        </p:spPr>
        <p:txBody>
          <a:bodyPr wrap="square" rtlCol="0">
            <a:spAutoFit/>
          </a:bodyPr>
          <a:lstStyle/>
          <a:p>
            <a:pPr algn="ctr"/>
            <a:r>
              <a:rPr lang="en-US" altLang="zh-CN" sz="1400" b="0" i="0" dirty="0">
                <a:solidFill>
                  <a:srgbClr val="0D0D0D"/>
                </a:solidFill>
                <a:effectLst/>
              </a:rPr>
              <a:t>Core business</a:t>
            </a:r>
            <a:endParaRPr lang="zh-CN" altLang="en-US" sz="1400" dirty="0"/>
          </a:p>
        </p:txBody>
      </p:sp>
      <p:sp>
        <p:nvSpPr>
          <p:cNvPr id="38" name="文本框 37">
            <a:extLst>
              <a:ext uri="{FF2B5EF4-FFF2-40B4-BE49-F238E27FC236}">
                <a16:creationId xmlns:a16="http://schemas.microsoft.com/office/drawing/2014/main" id="{8C3A8BBC-F309-F183-5557-BD09E779B53C}"/>
              </a:ext>
            </a:extLst>
          </p:cNvPr>
          <p:cNvSpPr txBox="1"/>
          <p:nvPr/>
        </p:nvSpPr>
        <p:spPr>
          <a:xfrm>
            <a:off x="3848892" y="2204531"/>
            <a:ext cx="1493863" cy="523220"/>
          </a:xfrm>
          <a:prstGeom prst="rect">
            <a:avLst/>
          </a:prstGeom>
          <a:noFill/>
        </p:spPr>
        <p:txBody>
          <a:bodyPr wrap="square" rtlCol="0">
            <a:spAutoFit/>
          </a:bodyPr>
          <a:lstStyle/>
          <a:p>
            <a:pPr algn="ctr"/>
            <a:r>
              <a:rPr lang="en-US" altLang="zh-CN" sz="1400" b="0" i="0" dirty="0">
                <a:solidFill>
                  <a:srgbClr val="0D0D0D"/>
                </a:solidFill>
                <a:effectLst/>
              </a:rPr>
              <a:t>Recognition system</a:t>
            </a:r>
            <a:endParaRPr lang="zh-CN" altLang="en-US" sz="1400" dirty="0"/>
          </a:p>
        </p:txBody>
      </p:sp>
      <p:sp>
        <p:nvSpPr>
          <p:cNvPr id="41" name="文本框 40">
            <a:extLst>
              <a:ext uri="{FF2B5EF4-FFF2-40B4-BE49-F238E27FC236}">
                <a16:creationId xmlns:a16="http://schemas.microsoft.com/office/drawing/2014/main" id="{B76CC838-F3B9-1C94-F5B8-C73D25CDD756}"/>
              </a:ext>
            </a:extLst>
          </p:cNvPr>
          <p:cNvSpPr txBox="1"/>
          <p:nvPr/>
        </p:nvSpPr>
        <p:spPr>
          <a:xfrm>
            <a:off x="8516085" y="2222264"/>
            <a:ext cx="1493863" cy="523220"/>
          </a:xfrm>
          <a:prstGeom prst="rect">
            <a:avLst/>
          </a:prstGeom>
          <a:noFill/>
          <a:ln>
            <a:noFill/>
          </a:ln>
        </p:spPr>
        <p:txBody>
          <a:bodyPr wrap="square" rtlCol="0">
            <a:spAutoFit/>
          </a:bodyPr>
          <a:lstStyle/>
          <a:p>
            <a:pPr algn="ctr"/>
            <a:r>
              <a:rPr lang="en-US" altLang="zh-CN" sz="1400" b="0" i="0" dirty="0">
                <a:solidFill>
                  <a:srgbClr val="0D0D0D"/>
                </a:solidFill>
                <a:effectLst/>
              </a:rPr>
              <a:t>Other requirements</a:t>
            </a:r>
            <a:endParaRPr lang="zh-CN" altLang="en-US" sz="1400" dirty="0"/>
          </a:p>
        </p:txBody>
      </p:sp>
      <p:sp>
        <p:nvSpPr>
          <p:cNvPr id="87" name="文本框 86">
            <a:extLst>
              <a:ext uri="{FF2B5EF4-FFF2-40B4-BE49-F238E27FC236}">
                <a16:creationId xmlns:a16="http://schemas.microsoft.com/office/drawing/2014/main" id="{AD28DFF7-BECF-D3C4-5CBF-22B6AC6BA53C}"/>
              </a:ext>
            </a:extLst>
          </p:cNvPr>
          <p:cNvSpPr txBox="1"/>
          <p:nvPr/>
        </p:nvSpPr>
        <p:spPr>
          <a:xfrm>
            <a:off x="5099195" y="2857999"/>
            <a:ext cx="1372177" cy="523220"/>
          </a:xfrm>
          <a:prstGeom prst="rect">
            <a:avLst/>
          </a:prstGeom>
          <a:noFill/>
        </p:spPr>
        <p:txBody>
          <a:bodyPr wrap="square" rtlCol="0">
            <a:spAutoFit/>
          </a:bodyPr>
          <a:lstStyle/>
          <a:p>
            <a:pPr algn="ctr"/>
            <a:r>
              <a:rPr lang="en-US" altLang="zh-CN" sz="1400" b="0" i="0" dirty="0">
                <a:solidFill>
                  <a:srgbClr val="0D0D0D"/>
                </a:solidFill>
                <a:effectLst/>
              </a:rPr>
              <a:t>Image recognition</a:t>
            </a:r>
            <a:endParaRPr lang="zh-CN" altLang="en-US" sz="1400" dirty="0"/>
          </a:p>
        </p:txBody>
      </p:sp>
      <p:sp>
        <p:nvSpPr>
          <p:cNvPr id="91" name="文本框 90">
            <a:extLst>
              <a:ext uri="{FF2B5EF4-FFF2-40B4-BE49-F238E27FC236}">
                <a16:creationId xmlns:a16="http://schemas.microsoft.com/office/drawing/2014/main" id="{D0CB38C6-A228-D036-3A96-D3EF0B546259}"/>
              </a:ext>
            </a:extLst>
          </p:cNvPr>
          <p:cNvSpPr txBox="1"/>
          <p:nvPr/>
        </p:nvSpPr>
        <p:spPr>
          <a:xfrm>
            <a:off x="4995878" y="4683876"/>
            <a:ext cx="1294435" cy="523220"/>
          </a:xfrm>
          <a:prstGeom prst="rect">
            <a:avLst/>
          </a:prstGeom>
          <a:noFill/>
        </p:spPr>
        <p:txBody>
          <a:bodyPr wrap="square" rtlCol="0">
            <a:spAutoFit/>
          </a:bodyPr>
          <a:lstStyle/>
          <a:p>
            <a:pPr algn="ctr"/>
            <a:r>
              <a:rPr lang="en-US" altLang="zh-CN" sz="1400" b="0" i="0" dirty="0">
                <a:solidFill>
                  <a:srgbClr val="0D0D0D"/>
                </a:solidFill>
                <a:effectLst/>
              </a:rPr>
              <a:t>Video recognition</a:t>
            </a:r>
            <a:endParaRPr lang="zh-CN" altLang="en-US" sz="1400" dirty="0"/>
          </a:p>
        </p:txBody>
      </p:sp>
      <p:sp>
        <p:nvSpPr>
          <p:cNvPr id="102" name="文本框 101">
            <a:extLst>
              <a:ext uri="{FF2B5EF4-FFF2-40B4-BE49-F238E27FC236}">
                <a16:creationId xmlns:a16="http://schemas.microsoft.com/office/drawing/2014/main" id="{89CC161B-531B-8E36-95E1-39C6675981B0}"/>
              </a:ext>
            </a:extLst>
          </p:cNvPr>
          <p:cNvSpPr txBox="1"/>
          <p:nvPr/>
        </p:nvSpPr>
        <p:spPr>
          <a:xfrm>
            <a:off x="2651069" y="4163455"/>
            <a:ext cx="1920081" cy="307777"/>
          </a:xfrm>
          <a:prstGeom prst="rect">
            <a:avLst/>
          </a:prstGeom>
          <a:noFill/>
        </p:spPr>
        <p:txBody>
          <a:bodyPr wrap="square" rtlCol="0">
            <a:spAutoFit/>
          </a:bodyPr>
          <a:lstStyle/>
          <a:p>
            <a:pPr algn="ctr"/>
            <a:r>
              <a:rPr lang="en-US" altLang="zh-CN" sz="1400" b="0" i="0" dirty="0">
                <a:solidFill>
                  <a:srgbClr val="0D0D0D"/>
                </a:solidFill>
                <a:effectLst/>
              </a:rPr>
              <a:t>Image recognition</a:t>
            </a:r>
            <a:endParaRPr lang="zh-CN" altLang="en-US" sz="1400" dirty="0"/>
          </a:p>
        </p:txBody>
      </p:sp>
      <p:cxnSp>
        <p:nvCxnSpPr>
          <p:cNvPr id="71" name="直接连接符 70">
            <a:extLst>
              <a:ext uri="{FF2B5EF4-FFF2-40B4-BE49-F238E27FC236}">
                <a16:creationId xmlns:a16="http://schemas.microsoft.com/office/drawing/2014/main" id="{F1EF9A53-3813-1FE4-E3D6-CAEA41380A7F}"/>
              </a:ext>
            </a:extLst>
          </p:cNvPr>
          <p:cNvCxnSpPr>
            <a:cxnSpLocks/>
          </p:cNvCxnSpPr>
          <p:nvPr/>
        </p:nvCxnSpPr>
        <p:spPr>
          <a:xfrm>
            <a:off x="1495697" y="1807571"/>
            <a:ext cx="7778932" cy="12814"/>
          </a:xfrm>
          <a:prstGeom prst="line">
            <a:avLst/>
          </a:prstGeom>
        </p:spPr>
        <p:style>
          <a:lnRef idx="3">
            <a:schemeClr val="dk1"/>
          </a:lnRef>
          <a:fillRef idx="0">
            <a:schemeClr val="dk1"/>
          </a:fillRef>
          <a:effectRef idx="2">
            <a:schemeClr val="dk1"/>
          </a:effectRef>
          <a:fontRef idx="minor">
            <a:schemeClr val="tx1"/>
          </a:fontRef>
        </p:style>
      </p:cxnSp>
      <p:cxnSp>
        <p:nvCxnSpPr>
          <p:cNvPr id="77" name="直接连接符 76">
            <a:extLst>
              <a:ext uri="{FF2B5EF4-FFF2-40B4-BE49-F238E27FC236}">
                <a16:creationId xmlns:a16="http://schemas.microsoft.com/office/drawing/2014/main" id="{5832DA38-B2F2-3C19-4AC0-D818E728075B}"/>
              </a:ext>
            </a:extLst>
          </p:cNvPr>
          <p:cNvCxnSpPr>
            <a:cxnSpLocks/>
            <a:stCxn id="14" idx="2"/>
          </p:cNvCxnSpPr>
          <p:nvPr/>
        </p:nvCxnSpPr>
        <p:spPr>
          <a:xfrm>
            <a:off x="5658037" y="1635685"/>
            <a:ext cx="0" cy="173520"/>
          </a:xfrm>
          <a:prstGeom prst="line">
            <a:avLst/>
          </a:prstGeom>
        </p:spPr>
        <p:style>
          <a:lnRef idx="3">
            <a:schemeClr val="dk1"/>
          </a:lnRef>
          <a:fillRef idx="0">
            <a:schemeClr val="dk1"/>
          </a:fillRef>
          <a:effectRef idx="2">
            <a:schemeClr val="dk1"/>
          </a:effectRef>
          <a:fontRef idx="minor">
            <a:schemeClr val="tx1"/>
          </a:fontRef>
        </p:style>
      </p:cxnSp>
      <p:cxnSp>
        <p:nvCxnSpPr>
          <p:cNvPr id="82" name="直接连接符 81">
            <a:extLst>
              <a:ext uri="{FF2B5EF4-FFF2-40B4-BE49-F238E27FC236}">
                <a16:creationId xmlns:a16="http://schemas.microsoft.com/office/drawing/2014/main" id="{8B6D122E-EF9A-5360-043C-95AC29E4230C}"/>
              </a:ext>
            </a:extLst>
          </p:cNvPr>
          <p:cNvCxnSpPr>
            <a:cxnSpLocks/>
          </p:cNvCxnSpPr>
          <p:nvPr/>
        </p:nvCxnSpPr>
        <p:spPr>
          <a:xfrm flipH="1">
            <a:off x="1492916" y="1799505"/>
            <a:ext cx="2780" cy="400654"/>
          </a:xfrm>
          <a:prstGeom prst="line">
            <a:avLst/>
          </a:prstGeom>
        </p:spPr>
        <p:style>
          <a:lnRef idx="3">
            <a:schemeClr val="dk1"/>
          </a:lnRef>
          <a:fillRef idx="0">
            <a:schemeClr val="dk1"/>
          </a:fillRef>
          <a:effectRef idx="2">
            <a:schemeClr val="dk1"/>
          </a:effectRef>
          <a:fontRef idx="minor">
            <a:schemeClr val="tx1"/>
          </a:fontRef>
        </p:style>
      </p:cxnSp>
      <p:cxnSp>
        <p:nvCxnSpPr>
          <p:cNvPr id="95" name="直接连接符 94">
            <a:extLst>
              <a:ext uri="{FF2B5EF4-FFF2-40B4-BE49-F238E27FC236}">
                <a16:creationId xmlns:a16="http://schemas.microsoft.com/office/drawing/2014/main" id="{FFF56408-A82A-1764-11C0-9E97FA4CC288}"/>
              </a:ext>
            </a:extLst>
          </p:cNvPr>
          <p:cNvCxnSpPr>
            <a:cxnSpLocks/>
          </p:cNvCxnSpPr>
          <p:nvPr/>
        </p:nvCxnSpPr>
        <p:spPr>
          <a:xfrm>
            <a:off x="1245286" y="2749767"/>
            <a:ext cx="0" cy="481944"/>
          </a:xfrm>
          <a:prstGeom prst="line">
            <a:avLst/>
          </a:prstGeom>
        </p:spPr>
        <p:style>
          <a:lnRef idx="3">
            <a:schemeClr val="dk1"/>
          </a:lnRef>
          <a:fillRef idx="0">
            <a:schemeClr val="dk1"/>
          </a:fillRef>
          <a:effectRef idx="2">
            <a:schemeClr val="dk1"/>
          </a:effectRef>
          <a:fontRef idx="minor">
            <a:schemeClr val="tx1"/>
          </a:fontRef>
        </p:style>
      </p:cxnSp>
      <p:cxnSp>
        <p:nvCxnSpPr>
          <p:cNvPr id="98" name="直接连接符 97">
            <a:extLst>
              <a:ext uri="{FF2B5EF4-FFF2-40B4-BE49-F238E27FC236}">
                <a16:creationId xmlns:a16="http://schemas.microsoft.com/office/drawing/2014/main" id="{704F9CAE-B44F-E7BC-1B0F-E872F92ACE0F}"/>
              </a:ext>
            </a:extLst>
          </p:cNvPr>
          <p:cNvCxnSpPr>
            <a:cxnSpLocks/>
          </p:cNvCxnSpPr>
          <p:nvPr/>
        </p:nvCxnSpPr>
        <p:spPr>
          <a:xfrm>
            <a:off x="2373142" y="4331495"/>
            <a:ext cx="463049" cy="0"/>
          </a:xfrm>
          <a:prstGeom prst="line">
            <a:avLst/>
          </a:prstGeom>
        </p:spPr>
        <p:style>
          <a:lnRef idx="3">
            <a:schemeClr val="dk1"/>
          </a:lnRef>
          <a:fillRef idx="0">
            <a:schemeClr val="dk1"/>
          </a:fillRef>
          <a:effectRef idx="2">
            <a:schemeClr val="dk1"/>
          </a:effectRef>
          <a:fontRef idx="minor">
            <a:schemeClr val="tx1"/>
          </a:fontRef>
        </p:style>
      </p:cxnSp>
      <p:cxnSp>
        <p:nvCxnSpPr>
          <p:cNvPr id="111" name="直接连接符 110">
            <a:extLst>
              <a:ext uri="{FF2B5EF4-FFF2-40B4-BE49-F238E27FC236}">
                <a16:creationId xmlns:a16="http://schemas.microsoft.com/office/drawing/2014/main" id="{5364E246-2483-DEA5-364C-E43A48E1DA52}"/>
              </a:ext>
            </a:extLst>
          </p:cNvPr>
          <p:cNvCxnSpPr>
            <a:cxnSpLocks/>
          </p:cNvCxnSpPr>
          <p:nvPr/>
        </p:nvCxnSpPr>
        <p:spPr>
          <a:xfrm>
            <a:off x="2372871" y="3577459"/>
            <a:ext cx="0" cy="1503326"/>
          </a:xfrm>
          <a:prstGeom prst="line">
            <a:avLst/>
          </a:prstGeom>
        </p:spPr>
        <p:style>
          <a:lnRef idx="3">
            <a:schemeClr val="dk1"/>
          </a:lnRef>
          <a:fillRef idx="0">
            <a:schemeClr val="dk1"/>
          </a:fillRef>
          <a:effectRef idx="2">
            <a:schemeClr val="dk1"/>
          </a:effectRef>
          <a:fontRef idx="minor">
            <a:schemeClr val="tx1"/>
          </a:fontRef>
        </p:style>
      </p:cxnSp>
      <p:cxnSp>
        <p:nvCxnSpPr>
          <p:cNvPr id="131" name="直接连接符 130">
            <a:extLst>
              <a:ext uri="{FF2B5EF4-FFF2-40B4-BE49-F238E27FC236}">
                <a16:creationId xmlns:a16="http://schemas.microsoft.com/office/drawing/2014/main" id="{429FAE4D-F4CA-B594-67EF-8A6955754F28}"/>
              </a:ext>
            </a:extLst>
          </p:cNvPr>
          <p:cNvCxnSpPr>
            <a:cxnSpLocks/>
          </p:cNvCxnSpPr>
          <p:nvPr/>
        </p:nvCxnSpPr>
        <p:spPr>
          <a:xfrm flipH="1">
            <a:off x="4797672" y="2730583"/>
            <a:ext cx="23493" cy="2210145"/>
          </a:xfrm>
          <a:prstGeom prst="line">
            <a:avLst/>
          </a:prstGeom>
        </p:spPr>
        <p:style>
          <a:lnRef idx="3">
            <a:schemeClr val="dk1"/>
          </a:lnRef>
          <a:fillRef idx="0">
            <a:schemeClr val="dk1"/>
          </a:fillRef>
          <a:effectRef idx="2">
            <a:schemeClr val="dk1"/>
          </a:effectRef>
          <a:fontRef idx="minor">
            <a:schemeClr val="tx1"/>
          </a:fontRef>
        </p:style>
      </p:cxnSp>
      <p:cxnSp>
        <p:nvCxnSpPr>
          <p:cNvPr id="133" name="直接连接符 132">
            <a:extLst>
              <a:ext uri="{FF2B5EF4-FFF2-40B4-BE49-F238E27FC236}">
                <a16:creationId xmlns:a16="http://schemas.microsoft.com/office/drawing/2014/main" id="{68325F99-FB96-9B3A-5BB2-6FE0C9568A64}"/>
              </a:ext>
            </a:extLst>
          </p:cNvPr>
          <p:cNvCxnSpPr>
            <a:cxnSpLocks/>
          </p:cNvCxnSpPr>
          <p:nvPr/>
        </p:nvCxnSpPr>
        <p:spPr>
          <a:xfrm>
            <a:off x="4797673" y="4940728"/>
            <a:ext cx="268385" cy="5313"/>
          </a:xfrm>
          <a:prstGeom prst="line">
            <a:avLst/>
          </a:prstGeom>
        </p:spPr>
        <p:style>
          <a:lnRef idx="3">
            <a:schemeClr val="dk1"/>
          </a:lnRef>
          <a:fillRef idx="0">
            <a:schemeClr val="dk1"/>
          </a:fillRef>
          <a:effectRef idx="2">
            <a:schemeClr val="dk1"/>
          </a:effectRef>
          <a:fontRef idx="minor">
            <a:schemeClr val="tx1"/>
          </a:fontRef>
        </p:style>
      </p:cxnSp>
      <p:cxnSp>
        <p:nvCxnSpPr>
          <p:cNvPr id="135" name="直接连接符 134">
            <a:extLst>
              <a:ext uri="{FF2B5EF4-FFF2-40B4-BE49-F238E27FC236}">
                <a16:creationId xmlns:a16="http://schemas.microsoft.com/office/drawing/2014/main" id="{A80CB95F-438B-F7CC-0112-9AD123B111C7}"/>
              </a:ext>
            </a:extLst>
          </p:cNvPr>
          <p:cNvCxnSpPr>
            <a:cxnSpLocks/>
          </p:cNvCxnSpPr>
          <p:nvPr/>
        </p:nvCxnSpPr>
        <p:spPr>
          <a:xfrm>
            <a:off x="4821248" y="3127147"/>
            <a:ext cx="268385" cy="5313"/>
          </a:xfrm>
          <a:prstGeom prst="line">
            <a:avLst/>
          </a:prstGeom>
        </p:spPr>
        <p:style>
          <a:lnRef idx="3">
            <a:schemeClr val="dk1"/>
          </a:lnRef>
          <a:fillRef idx="0">
            <a:schemeClr val="dk1"/>
          </a:fillRef>
          <a:effectRef idx="2">
            <a:schemeClr val="dk1"/>
          </a:effectRef>
          <a:fontRef idx="minor">
            <a:schemeClr val="tx1"/>
          </a:fontRef>
        </p:style>
      </p:cxnSp>
      <p:cxnSp>
        <p:nvCxnSpPr>
          <p:cNvPr id="152" name="直接连接符 151">
            <a:extLst>
              <a:ext uri="{FF2B5EF4-FFF2-40B4-BE49-F238E27FC236}">
                <a16:creationId xmlns:a16="http://schemas.microsoft.com/office/drawing/2014/main" id="{A317E73D-EE7B-B852-6A9E-A2B6702E013A}"/>
              </a:ext>
            </a:extLst>
          </p:cNvPr>
          <p:cNvCxnSpPr>
            <a:cxnSpLocks/>
          </p:cNvCxnSpPr>
          <p:nvPr/>
        </p:nvCxnSpPr>
        <p:spPr>
          <a:xfrm flipH="1">
            <a:off x="4569186" y="1799505"/>
            <a:ext cx="2780" cy="400654"/>
          </a:xfrm>
          <a:prstGeom prst="line">
            <a:avLst/>
          </a:prstGeom>
        </p:spPr>
        <p:style>
          <a:lnRef idx="3">
            <a:schemeClr val="dk1"/>
          </a:lnRef>
          <a:fillRef idx="0">
            <a:schemeClr val="dk1"/>
          </a:fillRef>
          <a:effectRef idx="2">
            <a:schemeClr val="dk1"/>
          </a:effectRef>
          <a:fontRef idx="minor">
            <a:schemeClr val="tx1"/>
          </a:fontRef>
        </p:style>
      </p:cxnSp>
      <p:cxnSp>
        <p:nvCxnSpPr>
          <p:cNvPr id="154" name="直接连接符 153">
            <a:extLst>
              <a:ext uri="{FF2B5EF4-FFF2-40B4-BE49-F238E27FC236}">
                <a16:creationId xmlns:a16="http://schemas.microsoft.com/office/drawing/2014/main" id="{B612EB14-09FD-0F01-56FA-01CCBFC3079A}"/>
              </a:ext>
            </a:extLst>
          </p:cNvPr>
          <p:cNvCxnSpPr>
            <a:cxnSpLocks/>
          </p:cNvCxnSpPr>
          <p:nvPr/>
        </p:nvCxnSpPr>
        <p:spPr>
          <a:xfrm>
            <a:off x="9274629" y="1820385"/>
            <a:ext cx="0" cy="400986"/>
          </a:xfrm>
          <a:prstGeom prst="line">
            <a:avLst/>
          </a:prstGeom>
        </p:spPr>
        <p:style>
          <a:lnRef idx="3">
            <a:schemeClr val="dk1"/>
          </a:lnRef>
          <a:fillRef idx="0">
            <a:schemeClr val="dk1"/>
          </a:fillRef>
          <a:effectRef idx="2">
            <a:schemeClr val="dk1"/>
          </a:effectRef>
          <a:fontRef idx="minor">
            <a:schemeClr val="tx1"/>
          </a:fontRef>
        </p:style>
      </p:cxnSp>
      <p:sp>
        <p:nvSpPr>
          <p:cNvPr id="35" name="矩形: 圆角 34">
            <a:extLst>
              <a:ext uri="{FF2B5EF4-FFF2-40B4-BE49-F238E27FC236}">
                <a16:creationId xmlns:a16="http://schemas.microsoft.com/office/drawing/2014/main" id="{DF8B50B2-532D-D28C-1E2B-8BA3912BBD4D}"/>
              </a:ext>
            </a:extLst>
          </p:cNvPr>
          <p:cNvSpPr/>
          <p:nvPr/>
        </p:nvSpPr>
        <p:spPr>
          <a:xfrm>
            <a:off x="2835920" y="4856420"/>
            <a:ext cx="1543552" cy="448730"/>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31819326-0E50-3B42-C65D-D95990884A99}"/>
              </a:ext>
            </a:extLst>
          </p:cNvPr>
          <p:cNvSpPr txBox="1"/>
          <p:nvPr/>
        </p:nvSpPr>
        <p:spPr>
          <a:xfrm>
            <a:off x="2641256" y="4918745"/>
            <a:ext cx="1920081" cy="307777"/>
          </a:xfrm>
          <a:prstGeom prst="rect">
            <a:avLst/>
          </a:prstGeom>
          <a:noFill/>
        </p:spPr>
        <p:txBody>
          <a:bodyPr wrap="square" rtlCol="0">
            <a:spAutoFit/>
          </a:bodyPr>
          <a:lstStyle/>
          <a:p>
            <a:pPr algn="ctr"/>
            <a:r>
              <a:rPr lang="en-US" altLang="zh-CN" sz="1400" b="0" i="0" dirty="0">
                <a:solidFill>
                  <a:srgbClr val="0D0D0D"/>
                </a:solidFill>
                <a:effectLst/>
              </a:rPr>
              <a:t>Video recognition</a:t>
            </a:r>
            <a:endParaRPr lang="zh-CN" altLang="en-US" sz="1400" dirty="0"/>
          </a:p>
        </p:txBody>
      </p:sp>
      <p:cxnSp>
        <p:nvCxnSpPr>
          <p:cNvPr id="42" name="直接连接符 41">
            <a:extLst>
              <a:ext uri="{FF2B5EF4-FFF2-40B4-BE49-F238E27FC236}">
                <a16:creationId xmlns:a16="http://schemas.microsoft.com/office/drawing/2014/main" id="{3C4787B7-7218-C3F4-F649-BD88F781E6A2}"/>
              </a:ext>
            </a:extLst>
          </p:cNvPr>
          <p:cNvCxnSpPr>
            <a:cxnSpLocks/>
          </p:cNvCxnSpPr>
          <p:nvPr/>
        </p:nvCxnSpPr>
        <p:spPr>
          <a:xfrm>
            <a:off x="2373142" y="5080785"/>
            <a:ext cx="463049" cy="0"/>
          </a:xfrm>
          <a:prstGeom prst="line">
            <a:avLst/>
          </a:prstGeom>
        </p:spPr>
        <p:style>
          <a:lnRef idx="3">
            <a:schemeClr val="dk1"/>
          </a:lnRef>
          <a:fillRef idx="0">
            <a:schemeClr val="dk1"/>
          </a:fillRef>
          <a:effectRef idx="2">
            <a:schemeClr val="dk1"/>
          </a:effectRef>
          <a:fontRef idx="minor">
            <a:schemeClr val="tx1"/>
          </a:fontRef>
        </p:style>
      </p:cxnSp>
      <p:sp>
        <p:nvSpPr>
          <p:cNvPr id="50" name="矩形: 圆角 49">
            <a:extLst>
              <a:ext uri="{FF2B5EF4-FFF2-40B4-BE49-F238E27FC236}">
                <a16:creationId xmlns:a16="http://schemas.microsoft.com/office/drawing/2014/main" id="{408A4828-9531-D0F2-D69F-A424CAC74AD9}"/>
              </a:ext>
            </a:extLst>
          </p:cNvPr>
          <p:cNvSpPr/>
          <p:nvPr/>
        </p:nvSpPr>
        <p:spPr>
          <a:xfrm>
            <a:off x="6305692" y="3473929"/>
            <a:ext cx="1543552" cy="448730"/>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1764C7AB-A6F1-FB31-E349-15EA36048879}"/>
              </a:ext>
            </a:extLst>
          </p:cNvPr>
          <p:cNvSpPr txBox="1"/>
          <p:nvPr/>
        </p:nvSpPr>
        <p:spPr>
          <a:xfrm>
            <a:off x="6119725" y="3530267"/>
            <a:ext cx="1920081" cy="307777"/>
          </a:xfrm>
          <a:prstGeom prst="rect">
            <a:avLst/>
          </a:prstGeom>
          <a:noFill/>
        </p:spPr>
        <p:txBody>
          <a:bodyPr wrap="square" rtlCol="0">
            <a:spAutoFit/>
          </a:bodyPr>
          <a:lstStyle/>
          <a:p>
            <a:pPr algn="ctr"/>
            <a:r>
              <a:rPr lang="en-US" altLang="zh-CN" sz="1400" b="0" i="0" dirty="0">
                <a:solidFill>
                  <a:srgbClr val="0D0D0D"/>
                </a:solidFill>
                <a:effectLst/>
              </a:rPr>
              <a:t>User uploads image</a:t>
            </a:r>
            <a:endParaRPr lang="zh-CN" altLang="en-US" sz="1400" dirty="0"/>
          </a:p>
        </p:txBody>
      </p:sp>
      <p:cxnSp>
        <p:nvCxnSpPr>
          <p:cNvPr id="52" name="直接连接符 51">
            <a:extLst>
              <a:ext uri="{FF2B5EF4-FFF2-40B4-BE49-F238E27FC236}">
                <a16:creationId xmlns:a16="http://schemas.microsoft.com/office/drawing/2014/main" id="{E479C118-7771-7D2F-D103-2CD1CDD69C47}"/>
              </a:ext>
            </a:extLst>
          </p:cNvPr>
          <p:cNvCxnSpPr>
            <a:cxnSpLocks/>
          </p:cNvCxnSpPr>
          <p:nvPr/>
        </p:nvCxnSpPr>
        <p:spPr>
          <a:xfrm>
            <a:off x="5842914" y="3698294"/>
            <a:ext cx="463049" cy="0"/>
          </a:xfrm>
          <a:prstGeom prst="line">
            <a:avLst/>
          </a:prstGeom>
        </p:spPr>
        <p:style>
          <a:lnRef idx="3">
            <a:schemeClr val="dk1"/>
          </a:lnRef>
          <a:fillRef idx="0">
            <a:schemeClr val="dk1"/>
          </a:fillRef>
          <a:effectRef idx="2">
            <a:schemeClr val="dk1"/>
          </a:effectRef>
          <a:fontRef idx="minor">
            <a:schemeClr val="tx1"/>
          </a:fontRef>
        </p:style>
      </p:cxnSp>
      <p:sp>
        <p:nvSpPr>
          <p:cNvPr id="53" name="矩形: 圆角 52">
            <a:extLst>
              <a:ext uri="{FF2B5EF4-FFF2-40B4-BE49-F238E27FC236}">
                <a16:creationId xmlns:a16="http://schemas.microsoft.com/office/drawing/2014/main" id="{494CF8E8-AC3A-927C-5BB9-535D25C65D7F}"/>
              </a:ext>
            </a:extLst>
          </p:cNvPr>
          <p:cNvSpPr/>
          <p:nvPr/>
        </p:nvSpPr>
        <p:spPr>
          <a:xfrm>
            <a:off x="6320095" y="4112032"/>
            <a:ext cx="1827231" cy="538375"/>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AFA272FB-4BC1-592F-F79E-83C9A18B7BCD}"/>
              </a:ext>
            </a:extLst>
          </p:cNvPr>
          <p:cNvSpPr txBox="1"/>
          <p:nvPr/>
        </p:nvSpPr>
        <p:spPr>
          <a:xfrm>
            <a:off x="6273806" y="4111523"/>
            <a:ext cx="1920081" cy="523220"/>
          </a:xfrm>
          <a:prstGeom prst="rect">
            <a:avLst/>
          </a:prstGeom>
          <a:noFill/>
        </p:spPr>
        <p:txBody>
          <a:bodyPr wrap="square" rtlCol="0">
            <a:spAutoFit/>
          </a:bodyPr>
          <a:lstStyle/>
          <a:p>
            <a:pPr algn="ctr"/>
            <a:r>
              <a:rPr lang="en-US" altLang="zh-CN" sz="1400" b="0" i="0" dirty="0">
                <a:solidFill>
                  <a:srgbClr val="0D0D0D"/>
                </a:solidFill>
                <a:effectLst/>
              </a:rPr>
              <a:t>System recognizes and returns the results</a:t>
            </a:r>
            <a:endParaRPr lang="zh-CN" altLang="en-US" sz="1400" dirty="0"/>
          </a:p>
        </p:txBody>
      </p:sp>
      <p:cxnSp>
        <p:nvCxnSpPr>
          <p:cNvPr id="55" name="直接连接符 54">
            <a:extLst>
              <a:ext uri="{FF2B5EF4-FFF2-40B4-BE49-F238E27FC236}">
                <a16:creationId xmlns:a16="http://schemas.microsoft.com/office/drawing/2014/main" id="{07D82C0D-4961-0EA1-DEC2-B17B5ECF698C}"/>
              </a:ext>
            </a:extLst>
          </p:cNvPr>
          <p:cNvCxnSpPr>
            <a:cxnSpLocks/>
          </p:cNvCxnSpPr>
          <p:nvPr/>
        </p:nvCxnSpPr>
        <p:spPr>
          <a:xfrm>
            <a:off x="5842914" y="4381219"/>
            <a:ext cx="477453" cy="0"/>
          </a:xfrm>
          <a:prstGeom prst="line">
            <a:avLst/>
          </a:prstGeom>
        </p:spPr>
        <p:style>
          <a:lnRef idx="3">
            <a:schemeClr val="dk1"/>
          </a:lnRef>
          <a:fillRef idx="0">
            <a:schemeClr val="dk1"/>
          </a:fillRef>
          <a:effectRef idx="2">
            <a:schemeClr val="dk1"/>
          </a:effectRef>
          <a:fontRef idx="minor">
            <a:schemeClr val="tx1"/>
          </a:fontRef>
        </p:style>
      </p:cxnSp>
      <p:cxnSp>
        <p:nvCxnSpPr>
          <p:cNvPr id="56" name="直接连接符 55">
            <a:extLst>
              <a:ext uri="{FF2B5EF4-FFF2-40B4-BE49-F238E27FC236}">
                <a16:creationId xmlns:a16="http://schemas.microsoft.com/office/drawing/2014/main" id="{70AE0520-1B9A-C1C4-659E-04897A012D68}"/>
              </a:ext>
            </a:extLst>
          </p:cNvPr>
          <p:cNvCxnSpPr>
            <a:cxnSpLocks/>
          </p:cNvCxnSpPr>
          <p:nvPr/>
        </p:nvCxnSpPr>
        <p:spPr>
          <a:xfrm>
            <a:off x="5842914" y="3374589"/>
            <a:ext cx="0" cy="1017568"/>
          </a:xfrm>
          <a:prstGeom prst="line">
            <a:avLst/>
          </a:prstGeom>
        </p:spPr>
        <p:style>
          <a:lnRef idx="3">
            <a:schemeClr val="dk1"/>
          </a:lnRef>
          <a:fillRef idx="0">
            <a:schemeClr val="dk1"/>
          </a:fillRef>
          <a:effectRef idx="2">
            <a:schemeClr val="dk1"/>
          </a:effectRef>
          <a:fontRef idx="minor">
            <a:schemeClr val="tx1"/>
          </a:fontRef>
        </p:style>
      </p:cxnSp>
      <p:sp>
        <p:nvSpPr>
          <p:cNvPr id="65" name="矩形: 圆角 64">
            <a:extLst>
              <a:ext uri="{FF2B5EF4-FFF2-40B4-BE49-F238E27FC236}">
                <a16:creationId xmlns:a16="http://schemas.microsoft.com/office/drawing/2014/main" id="{D06A37B4-3D48-00D0-78ED-67C2855BF297}"/>
              </a:ext>
            </a:extLst>
          </p:cNvPr>
          <p:cNvSpPr/>
          <p:nvPr/>
        </p:nvSpPr>
        <p:spPr>
          <a:xfrm>
            <a:off x="6294397" y="5303455"/>
            <a:ext cx="1543552" cy="448730"/>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25823226-D47A-07EF-E728-F32C2D298D25}"/>
              </a:ext>
            </a:extLst>
          </p:cNvPr>
          <p:cNvSpPr txBox="1"/>
          <p:nvPr/>
        </p:nvSpPr>
        <p:spPr>
          <a:xfrm>
            <a:off x="6108430" y="5359793"/>
            <a:ext cx="1920081" cy="307777"/>
          </a:xfrm>
          <a:prstGeom prst="rect">
            <a:avLst/>
          </a:prstGeom>
          <a:noFill/>
        </p:spPr>
        <p:txBody>
          <a:bodyPr wrap="square" rtlCol="0">
            <a:spAutoFit/>
          </a:bodyPr>
          <a:lstStyle/>
          <a:p>
            <a:pPr algn="ctr"/>
            <a:r>
              <a:rPr lang="en-US" altLang="zh-CN" sz="1400" b="0" i="0" dirty="0">
                <a:solidFill>
                  <a:srgbClr val="0D0D0D"/>
                </a:solidFill>
                <a:effectLst/>
              </a:rPr>
              <a:t>User uploads video</a:t>
            </a:r>
            <a:endParaRPr lang="zh-CN" altLang="en-US" sz="1400" dirty="0"/>
          </a:p>
        </p:txBody>
      </p:sp>
      <p:cxnSp>
        <p:nvCxnSpPr>
          <p:cNvPr id="67" name="直接连接符 66">
            <a:extLst>
              <a:ext uri="{FF2B5EF4-FFF2-40B4-BE49-F238E27FC236}">
                <a16:creationId xmlns:a16="http://schemas.microsoft.com/office/drawing/2014/main" id="{349863A1-0519-E0B7-DCBD-583577038132}"/>
              </a:ext>
            </a:extLst>
          </p:cNvPr>
          <p:cNvCxnSpPr>
            <a:cxnSpLocks/>
          </p:cNvCxnSpPr>
          <p:nvPr/>
        </p:nvCxnSpPr>
        <p:spPr>
          <a:xfrm>
            <a:off x="5831619" y="5527820"/>
            <a:ext cx="463049" cy="0"/>
          </a:xfrm>
          <a:prstGeom prst="line">
            <a:avLst/>
          </a:prstGeom>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E7E0EF27-46D0-0DF2-0410-2651CF0B38EF}"/>
              </a:ext>
            </a:extLst>
          </p:cNvPr>
          <p:cNvSpPr/>
          <p:nvPr/>
        </p:nvSpPr>
        <p:spPr>
          <a:xfrm>
            <a:off x="6308800" y="5941558"/>
            <a:ext cx="1827231" cy="538375"/>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175282D6-0922-1B40-FC31-9DEFA7FB0565}"/>
              </a:ext>
            </a:extLst>
          </p:cNvPr>
          <p:cNvSpPr txBox="1"/>
          <p:nvPr/>
        </p:nvSpPr>
        <p:spPr>
          <a:xfrm>
            <a:off x="6262511" y="5941049"/>
            <a:ext cx="1920081" cy="523220"/>
          </a:xfrm>
          <a:prstGeom prst="rect">
            <a:avLst/>
          </a:prstGeom>
          <a:noFill/>
        </p:spPr>
        <p:txBody>
          <a:bodyPr wrap="square" rtlCol="0">
            <a:spAutoFit/>
          </a:bodyPr>
          <a:lstStyle/>
          <a:p>
            <a:pPr algn="ctr"/>
            <a:r>
              <a:rPr lang="en-US" altLang="zh-CN" sz="1400" b="0" i="0" dirty="0">
                <a:solidFill>
                  <a:srgbClr val="0D0D0D"/>
                </a:solidFill>
                <a:effectLst/>
              </a:rPr>
              <a:t>System recognizes and returns the results</a:t>
            </a:r>
            <a:endParaRPr lang="zh-CN" altLang="en-US" sz="1400" dirty="0"/>
          </a:p>
        </p:txBody>
      </p:sp>
      <p:cxnSp>
        <p:nvCxnSpPr>
          <p:cNvPr id="70" name="直接连接符 69">
            <a:extLst>
              <a:ext uri="{FF2B5EF4-FFF2-40B4-BE49-F238E27FC236}">
                <a16:creationId xmlns:a16="http://schemas.microsoft.com/office/drawing/2014/main" id="{FF5869CF-229D-F346-D88D-A476DB341DB8}"/>
              </a:ext>
            </a:extLst>
          </p:cNvPr>
          <p:cNvCxnSpPr>
            <a:cxnSpLocks/>
          </p:cNvCxnSpPr>
          <p:nvPr/>
        </p:nvCxnSpPr>
        <p:spPr>
          <a:xfrm>
            <a:off x="5831619" y="6210745"/>
            <a:ext cx="477453" cy="0"/>
          </a:xfrm>
          <a:prstGeom prst="line">
            <a:avLst/>
          </a:prstGeom>
        </p:spPr>
        <p:style>
          <a:lnRef idx="3">
            <a:schemeClr val="dk1"/>
          </a:lnRef>
          <a:fillRef idx="0">
            <a:schemeClr val="dk1"/>
          </a:fillRef>
          <a:effectRef idx="2">
            <a:schemeClr val="dk1"/>
          </a:effectRef>
          <a:fontRef idx="minor">
            <a:schemeClr val="tx1"/>
          </a:fontRef>
        </p:style>
      </p:cxnSp>
      <p:cxnSp>
        <p:nvCxnSpPr>
          <p:cNvPr id="72" name="直接连接符 71">
            <a:extLst>
              <a:ext uri="{FF2B5EF4-FFF2-40B4-BE49-F238E27FC236}">
                <a16:creationId xmlns:a16="http://schemas.microsoft.com/office/drawing/2014/main" id="{79329BE4-8960-115A-275B-2772FBDB69AC}"/>
              </a:ext>
            </a:extLst>
          </p:cNvPr>
          <p:cNvCxnSpPr>
            <a:cxnSpLocks/>
          </p:cNvCxnSpPr>
          <p:nvPr/>
        </p:nvCxnSpPr>
        <p:spPr>
          <a:xfrm>
            <a:off x="5831619" y="5204115"/>
            <a:ext cx="0" cy="1017568"/>
          </a:xfrm>
          <a:prstGeom prst="line">
            <a:avLst/>
          </a:prstGeom>
        </p:spPr>
        <p:style>
          <a:lnRef idx="3">
            <a:schemeClr val="dk1"/>
          </a:lnRef>
          <a:fillRef idx="0">
            <a:schemeClr val="dk1"/>
          </a:fillRef>
          <a:effectRef idx="2">
            <a:schemeClr val="dk1"/>
          </a:effectRef>
          <a:fontRef idx="minor">
            <a:schemeClr val="tx1"/>
          </a:fontRef>
        </p:style>
      </p:cxnSp>
      <p:sp>
        <p:nvSpPr>
          <p:cNvPr id="74" name="矩形: 圆角 73">
            <a:extLst>
              <a:ext uri="{FF2B5EF4-FFF2-40B4-BE49-F238E27FC236}">
                <a16:creationId xmlns:a16="http://schemas.microsoft.com/office/drawing/2014/main" id="{08BDBA48-B6E5-9CA5-A9A1-5D134205FDC8}"/>
              </a:ext>
            </a:extLst>
          </p:cNvPr>
          <p:cNvSpPr/>
          <p:nvPr/>
        </p:nvSpPr>
        <p:spPr>
          <a:xfrm>
            <a:off x="9786395" y="2953925"/>
            <a:ext cx="1372178"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圆角 74">
            <a:extLst>
              <a:ext uri="{FF2B5EF4-FFF2-40B4-BE49-F238E27FC236}">
                <a16:creationId xmlns:a16="http://schemas.microsoft.com/office/drawing/2014/main" id="{9780AF36-DCCA-E9B9-211A-51645E8B6123}"/>
              </a:ext>
            </a:extLst>
          </p:cNvPr>
          <p:cNvSpPr/>
          <p:nvPr/>
        </p:nvSpPr>
        <p:spPr>
          <a:xfrm>
            <a:off x="9758121" y="4634744"/>
            <a:ext cx="1733319" cy="533711"/>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6118C296-BD79-2E18-CB44-71761600C2DB}"/>
              </a:ext>
            </a:extLst>
          </p:cNvPr>
          <p:cNvSpPr txBox="1"/>
          <p:nvPr/>
        </p:nvSpPr>
        <p:spPr>
          <a:xfrm>
            <a:off x="9795957" y="2950709"/>
            <a:ext cx="1372177" cy="523220"/>
          </a:xfrm>
          <a:prstGeom prst="rect">
            <a:avLst/>
          </a:prstGeom>
          <a:noFill/>
        </p:spPr>
        <p:txBody>
          <a:bodyPr wrap="square" rtlCol="0">
            <a:spAutoFit/>
          </a:bodyPr>
          <a:lstStyle/>
          <a:p>
            <a:pPr algn="ctr"/>
            <a:r>
              <a:rPr lang="en-US" altLang="zh-CN" sz="1400" b="0" i="0" dirty="0">
                <a:solidFill>
                  <a:srgbClr val="0D0D0D"/>
                </a:solidFill>
                <a:effectLst/>
              </a:rPr>
              <a:t>Model comparison</a:t>
            </a:r>
            <a:endParaRPr lang="zh-CN" altLang="en-US" sz="1400" dirty="0"/>
          </a:p>
        </p:txBody>
      </p:sp>
      <p:sp>
        <p:nvSpPr>
          <p:cNvPr id="79" name="文本框 78">
            <a:extLst>
              <a:ext uri="{FF2B5EF4-FFF2-40B4-BE49-F238E27FC236}">
                <a16:creationId xmlns:a16="http://schemas.microsoft.com/office/drawing/2014/main" id="{B29301AB-E129-39AF-9825-D3A23E3A6CAF}"/>
              </a:ext>
            </a:extLst>
          </p:cNvPr>
          <p:cNvSpPr txBox="1"/>
          <p:nvPr/>
        </p:nvSpPr>
        <p:spPr>
          <a:xfrm>
            <a:off x="9734627" y="4637960"/>
            <a:ext cx="1780305" cy="523220"/>
          </a:xfrm>
          <a:prstGeom prst="rect">
            <a:avLst/>
          </a:prstGeom>
          <a:noFill/>
        </p:spPr>
        <p:txBody>
          <a:bodyPr wrap="square" rtlCol="0">
            <a:spAutoFit/>
          </a:bodyPr>
          <a:lstStyle/>
          <a:p>
            <a:pPr algn="ctr"/>
            <a:r>
              <a:rPr lang="en-US" altLang="zh-CN" sz="1400" b="0" i="0" dirty="0">
                <a:solidFill>
                  <a:srgbClr val="0D0D0D"/>
                </a:solidFill>
                <a:effectLst/>
              </a:rPr>
              <a:t>Optimization of recognition accuracy</a:t>
            </a:r>
            <a:endParaRPr lang="zh-CN" altLang="en-US" sz="1400" dirty="0"/>
          </a:p>
        </p:txBody>
      </p:sp>
      <p:cxnSp>
        <p:nvCxnSpPr>
          <p:cNvPr id="83" name="直接连接符 82">
            <a:extLst>
              <a:ext uri="{FF2B5EF4-FFF2-40B4-BE49-F238E27FC236}">
                <a16:creationId xmlns:a16="http://schemas.microsoft.com/office/drawing/2014/main" id="{62B7FDFC-6B48-3794-38B1-5DC073B03AE6}"/>
              </a:ext>
            </a:extLst>
          </p:cNvPr>
          <p:cNvCxnSpPr>
            <a:cxnSpLocks/>
          </p:cNvCxnSpPr>
          <p:nvPr/>
        </p:nvCxnSpPr>
        <p:spPr>
          <a:xfrm>
            <a:off x="9489736" y="4943311"/>
            <a:ext cx="268385" cy="5313"/>
          </a:xfrm>
          <a:prstGeom prst="line">
            <a:avLst/>
          </a:prstGeom>
        </p:spPr>
        <p:style>
          <a:lnRef idx="3">
            <a:schemeClr val="dk1"/>
          </a:lnRef>
          <a:fillRef idx="0">
            <a:schemeClr val="dk1"/>
          </a:fillRef>
          <a:effectRef idx="2">
            <a:schemeClr val="dk1"/>
          </a:effectRef>
          <a:fontRef idx="minor">
            <a:schemeClr val="tx1"/>
          </a:fontRef>
        </p:style>
      </p:cxnSp>
      <p:cxnSp>
        <p:nvCxnSpPr>
          <p:cNvPr id="85" name="直接连接符 84">
            <a:extLst>
              <a:ext uri="{FF2B5EF4-FFF2-40B4-BE49-F238E27FC236}">
                <a16:creationId xmlns:a16="http://schemas.microsoft.com/office/drawing/2014/main" id="{9DB9E8CE-8050-9EFF-4747-72475948547D}"/>
              </a:ext>
            </a:extLst>
          </p:cNvPr>
          <p:cNvCxnSpPr>
            <a:cxnSpLocks/>
          </p:cNvCxnSpPr>
          <p:nvPr/>
        </p:nvCxnSpPr>
        <p:spPr>
          <a:xfrm>
            <a:off x="9518010" y="3219857"/>
            <a:ext cx="268385" cy="5313"/>
          </a:xfrm>
          <a:prstGeom prst="line">
            <a:avLst/>
          </a:prstGeom>
        </p:spPr>
        <p:style>
          <a:lnRef idx="3">
            <a:schemeClr val="dk1"/>
          </a:lnRef>
          <a:fillRef idx="0">
            <a:schemeClr val="dk1"/>
          </a:fillRef>
          <a:effectRef idx="2">
            <a:schemeClr val="dk1"/>
          </a:effectRef>
          <a:fontRef idx="minor">
            <a:schemeClr val="tx1"/>
          </a:fontRef>
        </p:style>
      </p:cxnSp>
      <p:cxnSp>
        <p:nvCxnSpPr>
          <p:cNvPr id="93" name="直接连接符 92">
            <a:extLst>
              <a:ext uri="{FF2B5EF4-FFF2-40B4-BE49-F238E27FC236}">
                <a16:creationId xmlns:a16="http://schemas.microsoft.com/office/drawing/2014/main" id="{104E4483-D5BE-7DB4-93A2-A3CB00BA7E5F}"/>
              </a:ext>
            </a:extLst>
          </p:cNvPr>
          <p:cNvCxnSpPr>
            <a:cxnSpLocks/>
          </p:cNvCxnSpPr>
          <p:nvPr/>
        </p:nvCxnSpPr>
        <p:spPr>
          <a:xfrm flipH="1">
            <a:off x="9489736" y="2737924"/>
            <a:ext cx="23493" cy="2210145"/>
          </a:xfrm>
          <a:prstGeom prst="line">
            <a:avLst/>
          </a:prstGeom>
        </p:spPr>
        <p:style>
          <a:lnRef idx="3">
            <a:schemeClr val="dk1"/>
          </a:lnRef>
          <a:fillRef idx="0">
            <a:schemeClr val="dk1"/>
          </a:fillRef>
          <a:effectRef idx="2">
            <a:schemeClr val="dk1"/>
          </a:effectRef>
          <a:fontRef idx="minor">
            <a:schemeClr val="tx1"/>
          </a:fontRef>
        </p:style>
      </p:cxnSp>
      <p:cxnSp>
        <p:nvCxnSpPr>
          <p:cNvPr id="103" name="直接连接符 102">
            <a:extLst>
              <a:ext uri="{FF2B5EF4-FFF2-40B4-BE49-F238E27FC236}">
                <a16:creationId xmlns:a16="http://schemas.microsoft.com/office/drawing/2014/main" id="{5337BE97-B1C3-FD09-9613-B1E01BD4450C}"/>
              </a:ext>
            </a:extLst>
          </p:cNvPr>
          <p:cNvCxnSpPr>
            <a:cxnSpLocks/>
            <a:endCxn id="105" idx="1"/>
          </p:cNvCxnSpPr>
          <p:nvPr/>
        </p:nvCxnSpPr>
        <p:spPr>
          <a:xfrm>
            <a:off x="1254604" y="3227331"/>
            <a:ext cx="26384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679962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09959"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907427"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WBS</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sp>
        <p:nvSpPr>
          <p:cNvPr id="4" name="矩形: 圆角 3">
            <a:extLst>
              <a:ext uri="{FF2B5EF4-FFF2-40B4-BE49-F238E27FC236}">
                <a16:creationId xmlns:a16="http://schemas.microsoft.com/office/drawing/2014/main" id="{6FD3F3B4-9753-AB95-6242-2FF6CD814B8F}"/>
              </a:ext>
            </a:extLst>
          </p:cNvPr>
          <p:cNvSpPr/>
          <p:nvPr/>
        </p:nvSpPr>
        <p:spPr>
          <a:xfrm>
            <a:off x="623277" y="2174034"/>
            <a:ext cx="1100566" cy="546920"/>
          </a:xfrm>
          <a:prstGeom prst="round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DB5D538D-9999-253D-F7FF-D82F9AABA709}"/>
              </a:ext>
            </a:extLst>
          </p:cNvPr>
          <p:cNvSpPr/>
          <p:nvPr/>
        </p:nvSpPr>
        <p:spPr>
          <a:xfrm>
            <a:off x="4690752" y="2199616"/>
            <a:ext cx="1294435" cy="523221"/>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AB6A1187-E477-4CAF-ED19-FBA9A5DBBD31}"/>
              </a:ext>
            </a:extLst>
          </p:cNvPr>
          <p:cNvSpPr/>
          <p:nvPr/>
        </p:nvSpPr>
        <p:spPr>
          <a:xfrm>
            <a:off x="5341059" y="4982207"/>
            <a:ext cx="1244278"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3A9EDE25-9F5B-3478-DE7E-8BB55115D963}"/>
              </a:ext>
            </a:extLst>
          </p:cNvPr>
          <p:cNvSpPr/>
          <p:nvPr/>
        </p:nvSpPr>
        <p:spPr>
          <a:xfrm>
            <a:off x="7201366" y="2202681"/>
            <a:ext cx="1244278" cy="516677"/>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B10DE17-3EB0-0CE3-6F34-C0AFBC5F4B25}"/>
              </a:ext>
            </a:extLst>
          </p:cNvPr>
          <p:cNvSpPr/>
          <p:nvPr/>
        </p:nvSpPr>
        <p:spPr>
          <a:xfrm>
            <a:off x="9736856" y="2207708"/>
            <a:ext cx="1498792" cy="521807"/>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0BC76E7A-3CC0-1FF0-BD90-27A996A16E9D}"/>
              </a:ext>
            </a:extLst>
          </p:cNvPr>
          <p:cNvSpPr/>
          <p:nvPr/>
        </p:nvSpPr>
        <p:spPr>
          <a:xfrm>
            <a:off x="2224768" y="2197550"/>
            <a:ext cx="1327713"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3D43EBBD-906A-41D1-9CEA-84E4D27A0AB4}"/>
              </a:ext>
            </a:extLst>
          </p:cNvPr>
          <p:cNvSpPr/>
          <p:nvPr/>
        </p:nvSpPr>
        <p:spPr>
          <a:xfrm>
            <a:off x="4190781" y="940907"/>
            <a:ext cx="2830009" cy="66865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66009C30-A10C-4944-98FC-F86481699294}"/>
              </a:ext>
            </a:extLst>
          </p:cNvPr>
          <p:cNvSpPr/>
          <p:nvPr/>
        </p:nvSpPr>
        <p:spPr>
          <a:xfrm>
            <a:off x="2225242" y="4681722"/>
            <a:ext cx="1181582"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CF9BACF6-6726-7B7A-0C8E-C833C95562C0}"/>
              </a:ext>
            </a:extLst>
          </p:cNvPr>
          <p:cNvSpPr/>
          <p:nvPr/>
        </p:nvSpPr>
        <p:spPr>
          <a:xfrm>
            <a:off x="2205074" y="6000785"/>
            <a:ext cx="1203551"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6676C593-8151-64EA-2C58-C5D5B5F430C1}"/>
              </a:ext>
            </a:extLst>
          </p:cNvPr>
          <p:cNvSpPr/>
          <p:nvPr/>
        </p:nvSpPr>
        <p:spPr>
          <a:xfrm>
            <a:off x="5333888" y="3261182"/>
            <a:ext cx="1372178"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33220958-DAC6-82DA-2549-54B246C701D0}"/>
              </a:ext>
            </a:extLst>
          </p:cNvPr>
          <p:cNvSpPr/>
          <p:nvPr/>
        </p:nvSpPr>
        <p:spPr>
          <a:xfrm>
            <a:off x="5344159" y="4185814"/>
            <a:ext cx="1154077"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DAC73BCC-F4E5-D843-4C70-F9570DA40BF0}"/>
              </a:ext>
            </a:extLst>
          </p:cNvPr>
          <p:cNvSpPr/>
          <p:nvPr/>
        </p:nvSpPr>
        <p:spPr>
          <a:xfrm>
            <a:off x="7907263" y="3065206"/>
            <a:ext cx="1219277"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76B8BB7B-406D-8A3B-2298-2B2AE6D89F68}"/>
              </a:ext>
            </a:extLst>
          </p:cNvPr>
          <p:cNvSpPr/>
          <p:nvPr/>
        </p:nvSpPr>
        <p:spPr>
          <a:xfrm>
            <a:off x="7914285" y="4424137"/>
            <a:ext cx="1493863"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122345CE-C46A-8CF0-04A5-F9D9234D6C2C}"/>
              </a:ext>
            </a:extLst>
          </p:cNvPr>
          <p:cNvSpPr/>
          <p:nvPr/>
        </p:nvSpPr>
        <p:spPr>
          <a:xfrm>
            <a:off x="2523557" y="2847157"/>
            <a:ext cx="1791417" cy="448730"/>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9DB303A8-0811-E8D9-6CAB-828F064E6ABC}"/>
              </a:ext>
            </a:extLst>
          </p:cNvPr>
          <p:cNvSpPr/>
          <p:nvPr/>
        </p:nvSpPr>
        <p:spPr>
          <a:xfrm>
            <a:off x="2523557" y="3405957"/>
            <a:ext cx="1543551" cy="448730"/>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B92ABDA8-9E47-03CB-0F8C-5E46D51220A4}"/>
              </a:ext>
            </a:extLst>
          </p:cNvPr>
          <p:cNvSpPr/>
          <p:nvPr/>
        </p:nvSpPr>
        <p:spPr>
          <a:xfrm>
            <a:off x="2520728" y="4000337"/>
            <a:ext cx="1986449" cy="448730"/>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561623D3-52F0-3E20-6668-0C13C5D619E8}"/>
              </a:ext>
            </a:extLst>
          </p:cNvPr>
          <p:cNvSpPr txBox="1"/>
          <p:nvPr/>
        </p:nvSpPr>
        <p:spPr>
          <a:xfrm>
            <a:off x="4190781" y="977971"/>
            <a:ext cx="2830009" cy="584775"/>
          </a:xfrm>
          <a:prstGeom prst="rect">
            <a:avLst/>
          </a:prstGeom>
          <a:noFill/>
        </p:spPr>
        <p:txBody>
          <a:bodyPr wrap="square" rtlCol="0">
            <a:spAutoFit/>
          </a:bodyPr>
          <a:lstStyle/>
          <a:p>
            <a:pPr algn="ctr"/>
            <a:r>
              <a:rPr lang="en-US" altLang="zh-CN" sz="1600" dirty="0"/>
              <a:t>Manhole Cover Defect Intelligent Recognition System</a:t>
            </a:r>
            <a:endParaRPr lang="zh-CN" altLang="en-US" sz="1600" dirty="0"/>
          </a:p>
        </p:txBody>
      </p:sp>
      <p:sp>
        <p:nvSpPr>
          <p:cNvPr id="105" name="文本框 104">
            <a:extLst>
              <a:ext uri="{FF2B5EF4-FFF2-40B4-BE49-F238E27FC236}">
                <a16:creationId xmlns:a16="http://schemas.microsoft.com/office/drawing/2014/main" id="{DB3518C0-7012-AC23-8323-045E69CEB74F}"/>
              </a:ext>
            </a:extLst>
          </p:cNvPr>
          <p:cNvSpPr txBox="1"/>
          <p:nvPr/>
        </p:nvSpPr>
        <p:spPr>
          <a:xfrm>
            <a:off x="2128167" y="2201158"/>
            <a:ext cx="1493863" cy="523220"/>
          </a:xfrm>
          <a:prstGeom prst="rect">
            <a:avLst/>
          </a:prstGeom>
          <a:noFill/>
        </p:spPr>
        <p:txBody>
          <a:bodyPr wrap="square" rtlCol="0">
            <a:spAutoFit/>
          </a:bodyPr>
          <a:lstStyle/>
          <a:p>
            <a:pPr algn="ctr"/>
            <a:r>
              <a:rPr lang="en-US" altLang="zh-CN" sz="1400" dirty="0"/>
              <a:t>Identify project requirements</a:t>
            </a:r>
            <a:endParaRPr lang="zh-CN" altLang="en-US" sz="1400" dirty="0"/>
          </a:p>
        </p:txBody>
      </p:sp>
      <p:sp>
        <p:nvSpPr>
          <p:cNvPr id="116" name="文本框 115">
            <a:extLst>
              <a:ext uri="{FF2B5EF4-FFF2-40B4-BE49-F238E27FC236}">
                <a16:creationId xmlns:a16="http://schemas.microsoft.com/office/drawing/2014/main" id="{068CDDCC-CD12-0BF1-4D02-3AB36A8925DD}"/>
              </a:ext>
            </a:extLst>
          </p:cNvPr>
          <p:cNvSpPr txBox="1"/>
          <p:nvPr/>
        </p:nvSpPr>
        <p:spPr>
          <a:xfrm>
            <a:off x="2232013" y="4691961"/>
            <a:ext cx="1182056" cy="523220"/>
          </a:xfrm>
          <a:prstGeom prst="rect">
            <a:avLst/>
          </a:prstGeom>
          <a:noFill/>
        </p:spPr>
        <p:txBody>
          <a:bodyPr wrap="square" rtlCol="0">
            <a:spAutoFit/>
          </a:bodyPr>
          <a:lstStyle/>
          <a:p>
            <a:pPr algn="ctr"/>
            <a:r>
              <a:rPr lang="en-US" altLang="zh-CN" sz="1400" dirty="0"/>
              <a:t>Make project plan</a:t>
            </a:r>
            <a:endParaRPr lang="zh-CN" altLang="en-US" sz="1400" dirty="0"/>
          </a:p>
        </p:txBody>
      </p:sp>
      <p:sp>
        <p:nvSpPr>
          <p:cNvPr id="37" name="文本框 36">
            <a:extLst>
              <a:ext uri="{FF2B5EF4-FFF2-40B4-BE49-F238E27FC236}">
                <a16:creationId xmlns:a16="http://schemas.microsoft.com/office/drawing/2014/main" id="{43C6D3D0-AC77-3855-6134-555AE5E586FC}"/>
              </a:ext>
            </a:extLst>
          </p:cNvPr>
          <p:cNvSpPr txBox="1"/>
          <p:nvPr/>
        </p:nvSpPr>
        <p:spPr>
          <a:xfrm>
            <a:off x="429408" y="2187392"/>
            <a:ext cx="1493863" cy="523220"/>
          </a:xfrm>
          <a:prstGeom prst="rect">
            <a:avLst/>
          </a:prstGeom>
          <a:noFill/>
        </p:spPr>
        <p:txBody>
          <a:bodyPr wrap="square" rtlCol="0">
            <a:spAutoFit/>
          </a:bodyPr>
          <a:lstStyle/>
          <a:p>
            <a:pPr algn="ctr"/>
            <a:r>
              <a:rPr lang="en-US" altLang="zh-CN" sz="1400" dirty="0"/>
              <a:t>Project management</a:t>
            </a:r>
            <a:endParaRPr lang="zh-CN" altLang="en-US" sz="1400" dirty="0"/>
          </a:p>
        </p:txBody>
      </p:sp>
      <p:sp>
        <p:nvSpPr>
          <p:cNvPr id="38" name="文本框 37">
            <a:extLst>
              <a:ext uri="{FF2B5EF4-FFF2-40B4-BE49-F238E27FC236}">
                <a16:creationId xmlns:a16="http://schemas.microsoft.com/office/drawing/2014/main" id="{8C3A8BBC-F309-F183-5557-BD09E779B53C}"/>
              </a:ext>
            </a:extLst>
          </p:cNvPr>
          <p:cNvSpPr txBox="1"/>
          <p:nvPr/>
        </p:nvSpPr>
        <p:spPr>
          <a:xfrm>
            <a:off x="4591037" y="2199617"/>
            <a:ext cx="1493863" cy="523220"/>
          </a:xfrm>
          <a:prstGeom prst="rect">
            <a:avLst/>
          </a:prstGeom>
          <a:noFill/>
        </p:spPr>
        <p:txBody>
          <a:bodyPr wrap="square" rtlCol="0">
            <a:spAutoFit/>
          </a:bodyPr>
          <a:lstStyle/>
          <a:p>
            <a:pPr algn="ctr"/>
            <a:r>
              <a:rPr lang="en-US" altLang="zh-CN" sz="1400" dirty="0"/>
              <a:t>Project development</a:t>
            </a:r>
            <a:endParaRPr lang="zh-CN" altLang="en-US" sz="1400" dirty="0"/>
          </a:p>
        </p:txBody>
      </p:sp>
      <p:sp>
        <p:nvSpPr>
          <p:cNvPr id="39" name="文本框 38">
            <a:extLst>
              <a:ext uri="{FF2B5EF4-FFF2-40B4-BE49-F238E27FC236}">
                <a16:creationId xmlns:a16="http://schemas.microsoft.com/office/drawing/2014/main" id="{976A5EB3-8D1B-5A51-4739-1FEBE0A7BB73}"/>
              </a:ext>
            </a:extLst>
          </p:cNvPr>
          <p:cNvSpPr txBox="1"/>
          <p:nvPr/>
        </p:nvSpPr>
        <p:spPr>
          <a:xfrm>
            <a:off x="5285204" y="4978991"/>
            <a:ext cx="1399966" cy="523220"/>
          </a:xfrm>
          <a:prstGeom prst="rect">
            <a:avLst/>
          </a:prstGeom>
          <a:noFill/>
        </p:spPr>
        <p:txBody>
          <a:bodyPr wrap="square" rtlCol="0">
            <a:spAutoFit/>
          </a:bodyPr>
          <a:lstStyle/>
          <a:p>
            <a:pPr algn="ctr"/>
            <a:r>
              <a:rPr lang="en-US" altLang="zh-CN" sz="1400" dirty="0"/>
              <a:t>User interface design</a:t>
            </a:r>
            <a:endParaRPr lang="zh-CN" altLang="en-US" sz="1400" dirty="0"/>
          </a:p>
        </p:txBody>
      </p:sp>
      <p:sp>
        <p:nvSpPr>
          <p:cNvPr id="40" name="文本框 39">
            <a:extLst>
              <a:ext uri="{FF2B5EF4-FFF2-40B4-BE49-F238E27FC236}">
                <a16:creationId xmlns:a16="http://schemas.microsoft.com/office/drawing/2014/main" id="{7CE440F9-27DE-4FC6-C733-391BE333B73E}"/>
              </a:ext>
            </a:extLst>
          </p:cNvPr>
          <p:cNvSpPr txBox="1"/>
          <p:nvPr/>
        </p:nvSpPr>
        <p:spPr>
          <a:xfrm>
            <a:off x="7063598" y="2296903"/>
            <a:ext cx="1493863" cy="307777"/>
          </a:xfrm>
          <a:prstGeom prst="rect">
            <a:avLst/>
          </a:prstGeom>
          <a:noFill/>
        </p:spPr>
        <p:txBody>
          <a:bodyPr wrap="square" rtlCol="0">
            <a:spAutoFit/>
          </a:bodyPr>
          <a:lstStyle/>
          <a:p>
            <a:pPr algn="ctr"/>
            <a:r>
              <a:rPr lang="en-US" altLang="zh-CN" sz="1400" dirty="0"/>
              <a:t>System test</a:t>
            </a:r>
            <a:endParaRPr lang="zh-CN" altLang="en-US" sz="1400" dirty="0"/>
          </a:p>
        </p:txBody>
      </p:sp>
      <p:sp>
        <p:nvSpPr>
          <p:cNvPr id="41" name="文本框 40">
            <a:extLst>
              <a:ext uri="{FF2B5EF4-FFF2-40B4-BE49-F238E27FC236}">
                <a16:creationId xmlns:a16="http://schemas.microsoft.com/office/drawing/2014/main" id="{B76CC838-F3B9-1C94-F5B8-C73D25CDD756}"/>
              </a:ext>
            </a:extLst>
          </p:cNvPr>
          <p:cNvSpPr txBox="1"/>
          <p:nvPr/>
        </p:nvSpPr>
        <p:spPr>
          <a:xfrm>
            <a:off x="9741785" y="2207001"/>
            <a:ext cx="1493863" cy="523220"/>
          </a:xfrm>
          <a:prstGeom prst="rect">
            <a:avLst/>
          </a:prstGeom>
          <a:noFill/>
          <a:ln>
            <a:noFill/>
          </a:ln>
        </p:spPr>
        <p:txBody>
          <a:bodyPr wrap="square" rtlCol="0">
            <a:spAutoFit/>
          </a:bodyPr>
          <a:lstStyle/>
          <a:p>
            <a:pPr algn="ctr"/>
            <a:r>
              <a:rPr lang="en-US" altLang="zh-CN" sz="1400" dirty="0"/>
              <a:t>Deployment and maintenance</a:t>
            </a:r>
            <a:endParaRPr lang="zh-CN" altLang="en-US" sz="1400" dirty="0"/>
          </a:p>
        </p:txBody>
      </p:sp>
      <p:sp>
        <p:nvSpPr>
          <p:cNvPr id="43" name="文本框 42">
            <a:extLst>
              <a:ext uri="{FF2B5EF4-FFF2-40B4-BE49-F238E27FC236}">
                <a16:creationId xmlns:a16="http://schemas.microsoft.com/office/drawing/2014/main" id="{551935A5-F41F-6160-3351-00461316A592}"/>
              </a:ext>
            </a:extLst>
          </p:cNvPr>
          <p:cNvSpPr txBox="1"/>
          <p:nvPr/>
        </p:nvSpPr>
        <p:spPr>
          <a:xfrm>
            <a:off x="2508300" y="3959542"/>
            <a:ext cx="1986621" cy="523220"/>
          </a:xfrm>
          <a:prstGeom prst="rect">
            <a:avLst/>
          </a:prstGeom>
          <a:noFill/>
        </p:spPr>
        <p:txBody>
          <a:bodyPr wrap="square" rtlCol="0">
            <a:spAutoFit/>
          </a:bodyPr>
          <a:lstStyle/>
          <a:p>
            <a:pPr algn="ctr"/>
            <a:r>
              <a:rPr lang="en-US" altLang="zh-CN" sz="1400" dirty="0"/>
              <a:t>Technical requirements and indicators</a:t>
            </a:r>
            <a:endParaRPr lang="zh-CN" altLang="en-US" sz="1400" dirty="0"/>
          </a:p>
        </p:txBody>
      </p:sp>
      <p:sp>
        <p:nvSpPr>
          <p:cNvPr id="76" name="矩形: 圆角 75">
            <a:extLst>
              <a:ext uri="{FF2B5EF4-FFF2-40B4-BE49-F238E27FC236}">
                <a16:creationId xmlns:a16="http://schemas.microsoft.com/office/drawing/2014/main" id="{98B474FE-C50A-CAE1-C6C1-DBE29838F45D}"/>
              </a:ext>
            </a:extLst>
          </p:cNvPr>
          <p:cNvSpPr/>
          <p:nvPr/>
        </p:nvSpPr>
        <p:spPr>
          <a:xfrm>
            <a:off x="2209295" y="5341253"/>
            <a:ext cx="1459702" cy="523220"/>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65497ED5-BD39-D04C-1EF3-97BD2EDBC3A0}"/>
              </a:ext>
            </a:extLst>
          </p:cNvPr>
          <p:cNvSpPr txBox="1"/>
          <p:nvPr/>
        </p:nvSpPr>
        <p:spPr>
          <a:xfrm>
            <a:off x="2217058" y="5351162"/>
            <a:ext cx="1451939" cy="523220"/>
          </a:xfrm>
          <a:prstGeom prst="rect">
            <a:avLst/>
          </a:prstGeom>
          <a:noFill/>
        </p:spPr>
        <p:txBody>
          <a:bodyPr wrap="square" rtlCol="0">
            <a:spAutoFit/>
          </a:bodyPr>
          <a:lstStyle/>
          <a:p>
            <a:pPr algn="ctr"/>
            <a:r>
              <a:rPr lang="en-US" altLang="zh-CN" sz="1400" dirty="0"/>
              <a:t>Project schedule management</a:t>
            </a:r>
            <a:endParaRPr lang="zh-CN" altLang="en-US" sz="1400" dirty="0"/>
          </a:p>
        </p:txBody>
      </p:sp>
      <p:sp>
        <p:nvSpPr>
          <p:cNvPr id="81" name="文本框 80">
            <a:extLst>
              <a:ext uri="{FF2B5EF4-FFF2-40B4-BE49-F238E27FC236}">
                <a16:creationId xmlns:a16="http://schemas.microsoft.com/office/drawing/2014/main" id="{87078536-4A1B-FD60-BD3D-6E7F9446C761}"/>
              </a:ext>
            </a:extLst>
          </p:cNvPr>
          <p:cNvSpPr txBox="1"/>
          <p:nvPr/>
        </p:nvSpPr>
        <p:spPr>
          <a:xfrm>
            <a:off x="2165624" y="6000453"/>
            <a:ext cx="1294435" cy="523220"/>
          </a:xfrm>
          <a:prstGeom prst="rect">
            <a:avLst/>
          </a:prstGeom>
          <a:noFill/>
        </p:spPr>
        <p:txBody>
          <a:bodyPr wrap="square" rtlCol="0">
            <a:spAutoFit/>
          </a:bodyPr>
          <a:lstStyle/>
          <a:p>
            <a:pPr algn="ctr"/>
            <a:r>
              <a:rPr lang="en-US" altLang="zh-CN" sz="1400" dirty="0"/>
              <a:t>Project risk management</a:t>
            </a:r>
            <a:endParaRPr lang="zh-CN" altLang="en-US" sz="1400" dirty="0"/>
          </a:p>
        </p:txBody>
      </p:sp>
      <p:sp>
        <p:nvSpPr>
          <p:cNvPr id="87" name="文本框 86">
            <a:extLst>
              <a:ext uri="{FF2B5EF4-FFF2-40B4-BE49-F238E27FC236}">
                <a16:creationId xmlns:a16="http://schemas.microsoft.com/office/drawing/2014/main" id="{AD28DFF7-BECF-D3C4-5CBF-22B6AC6BA53C}"/>
              </a:ext>
            </a:extLst>
          </p:cNvPr>
          <p:cNvSpPr txBox="1"/>
          <p:nvPr/>
        </p:nvSpPr>
        <p:spPr>
          <a:xfrm>
            <a:off x="5264945" y="3264398"/>
            <a:ext cx="1508351" cy="523220"/>
          </a:xfrm>
          <a:prstGeom prst="rect">
            <a:avLst/>
          </a:prstGeom>
          <a:noFill/>
        </p:spPr>
        <p:txBody>
          <a:bodyPr wrap="square" rtlCol="0">
            <a:spAutoFit/>
          </a:bodyPr>
          <a:lstStyle/>
          <a:p>
            <a:pPr algn="ctr"/>
            <a:r>
              <a:rPr lang="en-US" altLang="zh-CN" sz="1400" dirty="0"/>
              <a:t>Data acquisition and preparation</a:t>
            </a:r>
            <a:endParaRPr lang="zh-CN" altLang="en-US" sz="1400" dirty="0"/>
          </a:p>
        </p:txBody>
      </p:sp>
      <p:sp>
        <p:nvSpPr>
          <p:cNvPr id="91" name="文本框 90">
            <a:extLst>
              <a:ext uri="{FF2B5EF4-FFF2-40B4-BE49-F238E27FC236}">
                <a16:creationId xmlns:a16="http://schemas.microsoft.com/office/drawing/2014/main" id="{D0CB38C6-A228-D036-3A96-D3EF0B546259}"/>
              </a:ext>
            </a:extLst>
          </p:cNvPr>
          <p:cNvSpPr txBox="1"/>
          <p:nvPr/>
        </p:nvSpPr>
        <p:spPr>
          <a:xfrm>
            <a:off x="5273979" y="4186902"/>
            <a:ext cx="1294435" cy="523220"/>
          </a:xfrm>
          <a:prstGeom prst="rect">
            <a:avLst/>
          </a:prstGeom>
          <a:noFill/>
        </p:spPr>
        <p:txBody>
          <a:bodyPr wrap="square" rtlCol="0">
            <a:spAutoFit/>
          </a:bodyPr>
          <a:lstStyle/>
          <a:p>
            <a:pPr algn="ctr"/>
            <a:r>
              <a:rPr lang="en-US" altLang="zh-CN" sz="1400" dirty="0"/>
              <a:t>Model development</a:t>
            </a:r>
            <a:endParaRPr lang="zh-CN" altLang="en-US" sz="1400" dirty="0"/>
          </a:p>
        </p:txBody>
      </p:sp>
      <p:sp>
        <p:nvSpPr>
          <p:cNvPr id="94" name="文本框 93">
            <a:extLst>
              <a:ext uri="{FF2B5EF4-FFF2-40B4-BE49-F238E27FC236}">
                <a16:creationId xmlns:a16="http://schemas.microsoft.com/office/drawing/2014/main" id="{70CC6B73-69CD-7E06-1316-C6A0F8B1B5E5}"/>
              </a:ext>
            </a:extLst>
          </p:cNvPr>
          <p:cNvSpPr txBox="1"/>
          <p:nvPr/>
        </p:nvSpPr>
        <p:spPr>
          <a:xfrm>
            <a:off x="7941871" y="3072040"/>
            <a:ext cx="1150059" cy="523220"/>
          </a:xfrm>
          <a:prstGeom prst="rect">
            <a:avLst/>
          </a:prstGeom>
          <a:noFill/>
        </p:spPr>
        <p:txBody>
          <a:bodyPr wrap="square" rtlCol="0">
            <a:spAutoFit/>
          </a:bodyPr>
          <a:lstStyle/>
          <a:p>
            <a:pPr algn="ctr"/>
            <a:r>
              <a:rPr lang="en-US" altLang="zh-CN" sz="1400" dirty="0"/>
              <a:t>System function test</a:t>
            </a:r>
            <a:endParaRPr lang="zh-CN" altLang="en-US" sz="1400" dirty="0"/>
          </a:p>
        </p:txBody>
      </p:sp>
      <p:sp>
        <p:nvSpPr>
          <p:cNvPr id="97" name="文本框 96">
            <a:extLst>
              <a:ext uri="{FF2B5EF4-FFF2-40B4-BE49-F238E27FC236}">
                <a16:creationId xmlns:a16="http://schemas.microsoft.com/office/drawing/2014/main" id="{4D488ED9-7DFD-F863-C190-B8E97FC6DD97}"/>
              </a:ext>
            </a:extLst>
          </p:cNvPr>
          <p:cNvSpPr txBox="1"/>
          <p:nvPr/>
        </p:nvSpPr>
        <p:spPr>
          <a:xfrm>
            <a:off x="7899797" y="4414799"/>
            <a:ext cx="1508351" cy="523220"/>
          </a:xfrm>
          <a:prstGeom prst="rect">
            <a:avLst/>
          </a:prstGeom>
          <a:noFill/>
        </p:spPr>
        <p:txBody>
          <a:bodyPr wrap="square" rtlCol="0">
            <a:spAutoFit/>
          </a:bodyPr>
          <a:lstStyle/>
          <a:p>
            <a:pPr algn="ctr"/>
            <a:r>
              <a:rPr lang="en-US" altLang="zh-CN" sz="1400" dirty="0"/>
              <a:t>System performance test</a:t>
            </a:r>
            <a:endParaRPr lang="zh-CN" altLang="en-US" sz="1400" dirty="0"/>
          </a:p>
        </p:txBody>
      </p:sp>
      <p:sp>
        <p:nvSpPr>
          <p:cNvPr id="102" name="文本框 101">
            <a:extLst>
              <a:ext uri="{FF2B5EF4-FFF2-40B4-BE49-F238E27FC236}">
                <a16:creationId xmlns:a16="http://schemas.microsoft.com/office/drawing/2014/main" id="{89CC161B-531B-8E36-95E1-39C6675981B0}"/>
              </a:ext>
            </a:extLst>
          </p:cNvPr>
          <p:cNvSpPr txBox="1"/>
          <p:nvPr/>
        </p:nvSpPr>
        <p:spPr>
          <a:xfrm>
            <a:off x="2455425" y="2808789"/>
            <a:ext cx="1920081" cy="523220"/>
          </a:xfrm>
          <a:prstGeom prst="rect">
            <a:avLst/>
          </a:prstGeom>
          <a:noFill/>
        </p:spPr>
        <p:txBody>
          <a:bodyPr wrap="square" rtlCol="0">
            <a:spAutoFit/>
          </a:bodyPr>
          <a:lstStyle/>
          <a:p>
            <a:pPr algn="ctr"/>
            <a:r>
              <a:rPr lang="en-US" altLang="zh-CN" sz="1400" dirty="0"/>
              <a:t>Manhole cover defect data requirements</a:t>
            </a:r>
            <a:endParaRPr lang="zh-CN" altLang="en-US" sz="1400" dirty="0"/>
          </a:p>
        </p:txBody>
      </p:sp>
      <p:sp>
        <p:nvSpPr>
          <p:cNvPr id="110" name="文本框 109">
            <a:extLst>
              <a:ext uri="{FF2B5EF4-FFF2-40B4-BE49-F238E27FC236}">
                <a16:creationId xmlns:a16="http://schemas.microsoft.com/office/drawing/2014/main" id="{06E21E21-02EA-4B94-D815-920DF52AA73C}"/>
              </a:ext>
            </a:extLst>
          </p:cNvPr>
          <p:cNvSpPr txBox="1"/>
          <p:nvPr/>
        </p:nvSpPr>
        <p:spPr>
          <a:xfrm>
            <a:off x="2515154" y="3356471"/>
            <a:ext cx="1543552" cy="523220"/>
          </a:xfrm>
          <a:prstGeom prst="rect">
            <a:avLst/>
          </a:prstGeom>
          <a:noFill/>
        </p:spPr>
        <p:txBody>
          <a:bodyPr wrap="square" rtlCol="0">
            <a:spAutoFit/>
          </a:bodyPr>
          <a:lstStyle/>
          <a:p>
            <a:pPr algn="ctr"/>
            <a:r>
              <a:rPr lang="en-US" altLang="zh-CN" sz="1400" dirty="0"/>
              <a:t>System functional requirements</a:t>
            </a:r>
            <a:endParaRPr lang="zh-CN" altLang="en-US" sz="1400" dirty="0"/>
          </a:p>
        </p:txBody>
      </p:sp>
      <p:cxnSp>
        <p:nvCxnSpPr>
          <p:cNvPr id="71" name="直接连接符 70">
            <a:extLst>
              <a:ext uri="{FF2B5EF4-FFF2-40B4-BE49-F238E27FC236}">
                <a16:creationId xmlns:a16="http://schemas.microsoft.com/office/drawing/2014/main" id="{F1EF9A53-3813-1FE4-E3D6-CAEA41380A7F}"/>
              </a:ext>
            </a:extLst>
          </p:cNvPr>
          <p:cNvCxnSpPr>
            <a:cxnSpLocks/>
          </p:cNvCxnSpPr>
          <p:nvPr/>
        </p:nvCxnSpPr>
        <p:spPr>
          <a:xfrm>
            <a:off x="1188721" y="1783079"/>
            <a:ext cx="9292499" cy="6379"/>
          </a:xfrm>
          <a:prstGeom prst="line">
            <a:avLst/>
          </a:prstGeom>
        </p:spPr>
        <p:style>
          <a:lnRef idx="3">
            <a:schemeClr val="dk1"/>
          </a:lnRef>
          <a:fillRef idx="0">
            <a:schemeClr val="dk1"/>
          </a:fillRef>
          <a:effectRef idx="2">
            <a:schemeClr val="dk1"/>
          </a:effectRef>
          <a:fontRef idx="minor">
            <a:schemeClr val="tx1"/>
          </a:fontRef>
        </p:style>
      </p:cxnSp>
      <p:cxnSp>
        <p:nvCxnSpPr>
          <p:cNvPr id="77" name="直接连接符 76">
            <a:extLst>
              <a:ext uri="{FF2B5EF4-FFF2-40B4-BE49-F238E27FC236}">
                <a16:creationId xmlns:a16="http://schemas.microsoft.com/office/drawing/2014/main" id="{5832DA38-B2F2-3C19-4AC0-D818E728075B}"/>
              </a:ext>
            </a:extLst>
          </p:cNvPr>
          <p:cNvCxnSpPr>
            <a:cxnSpLocks/>
            <a:stCxn id="14" idx="2"/>
          </p:cNvCxnSpPr>
          <p:nvPr/>
        </p:nvCxnSpPr>
        <p:spPr>
          <a:xfrm>
            <a:off x="5605786" y="1609559"/>
            <a:ext cx="0" cy="173520"/>
          </a:xfrm>
          <a:prstGeom prst="line">
            <a:avLst/>
          </a:prstGeom>
        </p:spPr>
        <p:style>
          <a:lnRef idx="3">
            <a:schemeClr val="dk1"/>
          </a:lnRef>
          <a:fillRef idx="0">
            <a:schemeClr val="dk1"/>
          </a:fillRef>
          <a:effectRef idx="2">
            <a:schemeClr val="dk1"/>
          </a:effectRef>
          <a:fontRef idx="minor">
            <a:schemeClr val="tx1"/>
          </a:fontRef>
        </p:style>
      </p:cxnSp>
      <p:cxnSp>
        <p:nvCxnSpPr>
          <p:cNvPr id="82" name="直接连接符 81">
            <a:extLst>
              <a:ext uri="{FF2B5EF4-FFF2-40B4-BE49-F238E27FC236}">
                <a16:creationId xmlns:a16="http://schemas.microsoft.com/office/drawing/2014/main" id="{8B6D122E-EF9A-5360-043C-95AC29E4230C}"/>
              </a:ext>
            </a:extLst>
          </p:cNvPr>
          <p:cNvCxnSpPr>
            <a:cxnSpLocks/>
            <a:endCxn id="4" idx="0"/>
          </p:cNvCxnSpPr>
          <p:nvPr/>
        </p:nvCxnSpPr>
        <p:spPr>
          <a:xfrm flipH="1">
            <a:off x="1173560" y="1773380"/>
            <a:ext cx="2780" cy="400654"/>
          </a:xfrm>
          <a:prstGeom prst="line">
            <a:avLst/>
          </a:prstGeom>
        </p:spPr>
        <p:style>
          <a:lnRef idx="3">
            <a:schemeClr val="dk1"/>
          </a:lnRef>
          <a:fillRef idx="0">
            <a:schemeClr val="dk1"/>
          </a:fillRef>
          <a:effectRef idx="2">
            <a:schemeClr val="dk1"/>
          </a:effectRef>
          <a:fontRef idx="minor">
            <a:schemeClr val="tx1"/>
          </a:fontRef>
        </p:style>
      </p:cxnSp>
      <p:cxnSp>
        <p:nvCxnSpPr>
          <p:cNvPr id="88" name="直接连接符 87">
            <a:extLst>
              <a:ext uri="{FF2B5EF4-FFF2-40B4-BE49-F238E27FC236}">
                <a16:creationId xmlns:a16="http://schemas.microsoft.com/office/drawing/2014/main" id="{605566F4-1492-9E44-AFC6-29ED952892ED}"/>
              </a:ext>
            </a:extLst>
          </p:cNvPr>
          <p:cNvCxnSpPr>
            <a:cxnSpLocks/>
          </p:cNvCxnSpPr>
          <p:nvPr/>
        </p:nvCxnSpPr>
        <p:spPr>
          <a:xfrm>
            <a:off x="1723843" y="2438399"/>
            <a:ext cx="500925" cy="0"/>
          </a:xfrm>
          <a:prstGeom prst="line">
            <a:avLst/>
          </a:prstGeom>
        </p:spPr>
        <p:style>
          <a:lnRef idx="3">
            <a:schemeClr val="dk1"/>
          </a:lnRef>
          <a:fillRef idx="0">
            <a:schemeClr val="dk1"/>
          </a:fillRef>
          <a:effectRef idx="2">
            <a:schemeClr val="dk1"/>
          </a:effectRef>
          <a:fontRef idx="minor">
            <a:schemeClr val="tx1"/>
          </a:fontRef>
        </p:style>
      </p:cxnSp>
      <p:cxnSp>
        <p:nvCxnSpPr>
          <p:cNvPr id="95" name="直接连接符 94">
            <a:extLst>
              <a:ext uri="{FF2B5EF4-FFF2-40B4-BE49-F238E27FC236}">
                <a16:creationId xmlns:a16="http://schemas.microsoft.com/office/drawing/2014/main" id="{FFF56408-A82A-1764-11C0-9E97FA4CC288}"/>
              </a:ext>
            </a:extLst>
          </p:cNvPr>
          <p:cNvCxnSpPr>
            <a:cxnSpLocks/>
          </p:cNvCxnSpPr>
          <p:nvPr/>
        </p:nvCxnSpPr>
        <p:spPr>
          <a:xfrm>
            <a:off x="1923271" y="2438399"/>
            <a:ext cx="0" cy="3864429"/>
          </a:xfrm>
          <a:prstGeom prst="line">
            <a:avLst/>
          </a:prstGeom>
        </p:spPr>
        <p:style>
          <a:lnRef idx="3">
            <a:schemeClr val="dk1"/>
          </a:lnRef>
          <a:fillRef idx="0">
            <a:schemeClr val="dk1"/>
          </a:fillRef>
          <a:effectRef idx="2">
            <a:schemeClr val="dk1"/>
          </a:effectRef>
          <a:fontRef idx="minor">
            <a:schemeClr val="tx1"/>
          </a:fontRef>
        </p:style>
      </p:cxnSp>
      <p:cxnSp>
        <p:nvCxnSpPr>
          <p:cNvPr id="98" name="直接连接符 97">
            <a:extLst>
              <a:ext uri="{FF2B5EF4-FFF2-40B4-BE49-F238E27FC236}">
                <a16:creationId xmlns:a16="http://schemas.microsoft.com/office/drawing/2014/main" id="{704F9CAE-B44F-E7BC-1B0F-E872F92ACE0F}"/>
              </a:ext>
            </a:extLst>
          </p:cNvPr>
          <p:cNvCxnSpPr>
            <a:cxnSpLocks/>
            <a:endCxn id="116" idx="1"/>
          </p:cNvCxnSpPr>
          <p:nvPr/>
        </p:nvCxnSpPr>
        <p:spPr>
          <a:xfrm>
            <a:off x="1928143" y="4953571"/>
            <a:ext cx="303870" cy="0"/>
          </a:xfrm>
          <a:prstGeom prst="line">
            <a:avLst/>
          </a:prstGeom>
        </p:spPr>
        <p:style>
          <a:lnRef idx="3">
            <a:schemeClr val="dk1"/>
          </a:lnRef>
          <a:fillRef idx="0">
            <a:schemeClr val="dk1"/>
          </a:fillRef>
          <a:effectRef idx="2">
            <a:schemeClr val="dk1"/>
          </a:effectRef>
          <a:fontRef idx="minor">
            <a:schemeClr val="tx1"/>
          </a:fontRef>
        </p:style>
      </p:cxnSp>
      <p:cxnSp>
        <p:nvCxnSpPr>
          <p:cNvPr id="104" name="直接连接符 103">
            <a:extLst>
              <a:ext uri="{FF2B5EF4-FFF2-40B4-BE49-F238E27FC236}">
                <a16:creationId xmlns:a16="http://schemas.microsoft.com/office/drawing/2014/main" id="{32F71559-2769-2DAA-BBA1-20B9A10F8D86}"/>
              </a:ext>
            </a:extLst>
          </p:cNvPr>
          <p:cNvCxnSpPr>
            <a:cxnSpLocks/>
            <a:endCxn id="76" idx="1"/>
          </p:cNvCxnSpPr>
          <p:nvPr/>
        </p:nvCxnSpPr>
        <p:spPr>
          <a:xfrm>
            <a:off x="1920899" y="5602863"/>
            <a:ext cx="288396" cy="0"/>
          </a:xfrm>
          <a:prstGeom prst="line">
            <a:avLst/>
          </a:prstGeom>
        </p:spPr>
        <p:style>
          <a:lnRef idx="3">
            <a:schemeClr val="dk1"/>
          </a:lnRef>
          <a:fillRef idx="0">
            <a:schemeClr val="dk1"/>
          </a:fillRef>
          <a:effectRef idx="2">
            <a:schemeClr val="dk1"/>
          </a:effectRef>
          <a:fontRef idx="minor">
            <a:schemeClr val="tx1"/>
          </a:fontRef>
        </p:style>
      </p:cxnSp>
      <p:cxnSp>
        <p:nvCxnSpPr>
          <p:cNvPr id="109" name="直接连接符 108">
            <a:extLst>
              <a:ext uri="{FF2B5EF4-FFF2-40B4-BE49-F238E27FC236}">
                <a16:creationId xmlns:a16="http://schemas.microsoft.com/office/drawing/2014/main" id="{F214BD3A-15A2-31BE-D094-DD57869EE6B1}"/>
              </a:ext>
            </a:extLst>
          </p:cNvPr>
          <p:cNvCxnSpPr>
            <a:cxnSpLocks/>
          </p:cNvCxnSpPr>
          <p:nvPr/>
        </p:nvCxnSpPr>
        <p:spPr>
          <a:xfrm>
            <a:off x="1913188" y="6297515"/>
            <a:ext cx="303870" cy="0"/>
          </a:xfrm>
          <a:prstGeom prst="line">
            <a:avLst/>
          </a:prstGeom>
        </p:spPr>
        <p:style>
          <a:lnRef idx="3">
            <a:schemeClr val="dk1"/>
          </a:lnRef>
          <a:fillRef idx="0">
            <a:schemeClr val="dk1"/>
          </a:fillRef>
          <a:effectRef idx="2">
            <a:schemeClr val="dk1"/>
          </a:effectRef>
          <a:fontRef idx="minor">
            <a:schemeClr val="tx1"/>
          </a:fontRef>
        </p:style>
      </p:cxnSp>
      <p:cxnSp>
        <p:nvCxnSpPr>
          <p:cNvPr id="111" name="直接连接符 110">
            <a:extLst>
              <a:ext uri="{FF2B5EF4-FFF2-40B4-BE49-F238E27FC236}">
                <a16:creationId xmlns:a16="http://schemas.microsoft.com/office/drawing/2014/main" id="{5364E246-2483-DEA5-364C-E43A48E1DA52}"/>
              </a:ext>
            </a:extLst>
          </p:cNvPr>
          <p:cNvCxnSpPr>
            <a:cxnSpLocks/>
          </p:cNvCxnSpPr>
          <p:nvPr/>
        </p:nvCxnSpPr>
        <p:spPr>
          <a:xfrm>
            <a:off x="2369585" y="2720770"/>
            <a:ext cx="0" cy="1518127"/>
          </a:xfrm>
          <a:prstGeom prst="line">
            <a:avLst/>
          </a:prstGeom>
        </p:spPr>
        <p:style>
          <a:lnRef idx="3">
            <a:schemeClr val="dk1"/>
          </a:lnRef>
          <a:fillRef idx="0">
            <a:schemeClr val="dk1"/>
          </a:fillRef>
          <a:effectRef idx="2">
            <a:schemeClr val="dk1"/>
          </a:effectRef>
          <a:fontRef idx="minor">
            <a:schemeClr val="tx1"/>
          </a:fontRef>
        </p:style>
      </p:cxnSp>
      <p:cxnSp>
        <p:nvCxnSpPr>
          <p:cNvPr id="113" name="直接连接符 112">
            <a:extLst>
              <a:ext uri="{FF2B5EF4-FFF2-40B4-BE49-F238E27FC236}">
                <a16:creationId xmlns:a16="http://schemas.microsoft.com/office/drawing/2014/main" id="{E21732C0-50CB-A101-CFF8-B703707AB6CD}"/>
              </a:ext>
            </a:extLst>
          </p:cNvPr>
          <p:cNvCxnSpPr>
            <a:cxnSpLocks/>
          </p:cNvCxnSpPr>
          <p:nvPr/>
        </p:nvCxnSpPr>
        <p:spPr>
          <a:xfrm>
            <a:off x="2368793" y="4238897"/>
            <a:ext cx="0" cy="0"/>
          </a:xfrm>
          <a:prstGeom prst="line">
            <a:avLst/>
          </a:prstGeom>
        </p:spPr>
        <p:style>
          <a:lnRef idx="3">
            <a:schemeClr val="dk1"/>
          </a:lnRef>
          <a:fillRef idx="0">
            <a:schemeClr val="dk1"/>
          </a:fillRef>
          <a:effectRef idx="2">
            <a:schemeClr val="dk1"/>
          </a:effectRef>
          <a:fontRef idx="minor">
            <a:schemeClr val="tx1"/>
          </a:fontRef>
        </p:style>
      </p:cxnSp>
      <p:cxnSp>
        <p:nvCxnSpPr>
          <p:cNvPr id="115" name="直接连接符 114">
            <a:extLst>
              <a:ext uri="{FF2B5EF4-FFF2-40B4-BE49-F238E27FC236}">
                <a16:creationId xmlns:a16="http://schemas.microsoft.com/office/drawing/2014/main" id="{5FFBD263-2960-45BC-5E2D-98473E3A6331}"/>
              </a:ext>
            </a:extLst>
          </p:cNvPr>
          <p:cNvCxnSpPr>
            <a:cxnSpLocks/>
          </p:cNvCxnSpPr>
          <p:nvPr/>
        </p:nvCxnSpPr>
        <p:spPr>
          <a:xfrm>
            <a:off x="2365510" y="4246809"/>
            <a:ext cx="144754" cy="726"/>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a:extLst>
              <a:ext uri="{FF2B5EF4-FFF2-40B4-BE49-F238E27FC236}">
                <a16:creationId xmlns:a16="http://schemas.microsoft.com/office/drawing/2014/main" id="{E060E52C-9E1F-0440-6DCA-2B0D988830C0}"/>
              </a:ext>
            </a:extLst>
          </p:cNvPr>
          <p:cNvCxnSpPr>
            <a:cxnSpLocks/>
          </p:cNvCxnSpPr>
          <p:nvPr/>
        </p:nvCxnSpPr>
        <p:spPr>
          <a:xfrm flipV="1">
            <a:off x="2365510" y="3640610"/>
            <a:ext cx="151935" cy="1412"/>
          </a:xfrm>
          <a:prstGeom prst="line">
            <a:avLst/>
          </a:prstGeom>
        </p:spPr>
        <p:style>
          <a:lnRef idx="3">
            <a:schemeClr val="dk1"/>
          </a:lnRef>
          <a:fillRef idx="0">
            <a:schemeClr val="dk1"/>
          </a:fillRef>
          <a:effectRef idx="2">
            <a:schemeClr val="dk1"/>
          </a:effectRef>
          <a:fontRef idx="minor">
            <a:schemeClr val="tx1"/>
          </a:fontRef>
        </p:style>
      </p:cxnSp>
      <p:cxnSp>
        <p:nvCxnSpPr>
          <p:cNvPr id="119" name="直接连接符 118">
            <a:extLst>
              <a:ext uri="{FF2B5EF4-FFF2-40B4-BE49-F238E27FC236}">
                <a16:creationId xmlns:a16="http://schemas.microsoft.com/office/drawing/2014/main" id="{78381062-18FA-8175-A210-20BBE0BD7B8C}"/>
              </a:ext>
            </a:extLst>
          </p:cNvPr>
          <p:cNvCxnSpPr>
            <a:cxnSpLocks/>
          </p:cNvCxnSpPr>
          <p:nvPr/>
        </p:nvCxnSpPr>
        <p:spPr>
          <a:xfrm flipV="1">
            <a:off x="2379458" y="3096189"/>
            <a:ext cx="151935" cy="1412"/>
          </a:xfrm>
          <a:prstGeom prst="line">
            <a:avLst/>
          </a:prstGeom>
        </p:spPr>
        <p:style>
          <a:lnRef idx="3">
            <a:schemeClr val="dk1"/>
          </a:lnRef>
          <a:fillRef idx="0">
            <a:schemeClr val="dk1"/>
          </a:fillRef>
          <a:effectRef idx="2">
            <a:schemeClr val="dk1"/>
          </a:effectRef>
          <a:fontRef idx="minor">
            <a:schemeClr val="tx1"/>
          </a:fontRef>
        </p:style>
      </p:cxnSp>
      <p:cxnSp>
        <p:nvCxnSpPr>
          <p:cNvPr id="131" name="直接连接符 130">
            <a:extLst>
              <a:ext uri="{FF2B5EF4-FFF2-40B4-BE49-F238E27FC236}">
                <a16:creationId xmlns:a16="http://schemas.microsoft.com/office/drawing/2014/main" id="{429FAE4D-F4CA-B594-67EF-8A6955754F28}"/>
              </a:ext>
            </a:extLst>
          </p:cNvPr>
          <p:cNvCxnSpPr>
            <a:cxnSpLocks/>
          </p:cNvCxnSpPr>
          <p:nvPr/>
        </p:nvCxnSpPr>
        <p:spPr>
          <a:xfrm>
            <a:off x="5075774" y="2719358"/>
            <a:ext cx="0" cy="2564567"/>
          </a:xfrm>
          <a:prstGeom prst="line">
            <a:avLst/>
          </a:prstGeom>
        </p:spPr>
        <p:style>
          <a:lnRef idx="3">
            <a:schemeClr val="dk1"/>
          </a:lnRef>
          <a:fillRef idx="0">
            <a:schemeClr val="dk1"/>
          </a:fillRef>
          <a:effectRef idx="2">
            <a:schemeClr val="dk1"/>
          </a:effectRef>
          <a:fontRef idx="minor">
            <a:schemeClr val="tx1"/>
          </a:fontRef>
        </p:style>
      </p:cxnSp>
      <p:cxnSp>
        <p:nvCxnSpPr>
          <p:cNvPr id="133" name="直接连接符 132">
            <a:extLst>
              <a:ext uri="{FF2B5EF4-FFF2-40B4-BE49-F238E27FC236}">
                <a16:creationId xmlns:a16="http://schemas.microsoft.com/office/drawing/2014/main" id="{68325F99-FB96-9B3A-5BB2-6FE0C9568A64}"/>
              </a:ext>
            </a:extLst>
          </p:cNvPr>
          <p:cNvCxnSpPr>
            <a:cxnSpLocks/>
          </p:cNvCxnSpPr>
          <p:nvPr/>
        </p:nvCxnSpPr>
        <p:spPr>
          <a:xfrm>
            <a:off x="5075774" y="4443754"/>
            <a:ext cx="268385" cy="5313"/>
          </a:xfrm>
          <a:prstGeom prst="line">
            <a:avLst/>
          </a:prstGeom>
        </p:spPr>
        <p:style>
          <a:lnRef idx="3">
            <a:schemeClr val="dk1"/>
          </a:lnRef>
          <a:fillRef idx="0">
            <a:schemeClr val="dk1"/>
          </a:fillRef>
          <a:effectRef idx="2">
            <a:schemeClr val="dk1"/>
          </a:effectRef>
          <a:fontRef idx="minor">
            <a:schemeClr val="tx1"/>
          </a:fontRef>
        </p:style>
      </p:cxnSp>
      <p:cxnSp>
        <p:nvCxnSpPr>
          <p:cNvPr id="135" name="直接连接符 134">
            <a:extLst>
              <a:ext uri="{FF2B5EF4-FFF2-40B4-BE49-F238E27FC236}">
                <a16:creationId xmlns:a16="http://schemas.microsoft.com/office/drawing/2014/main" id="{A80CB95F-438B-F7CC-0112-9AD123B111C7}"/>
              </a:ext>
            </a:extLst>
          </p:cNvPr>
          <p:cNvCxnSpPr>
            <a:cxnSpLocks/>
          </p:cNvCxnSpPr>
          <p:nvPr/>
        </p:nvCxnSpPr>
        <p:spPr>
          <a:xfrm>
            <a:off x="5065503" y="3527114"/>
            <a:ext cx="268385" cy="5313"/>
          </a:xfrm>
          <a:prstGeom prst="line">
            <a:avLst/>
          </a:prstGeom>
        </p:spPr>
        <p:style>
          <a:lnRef idx="3">
            <a:schemeClr val="dk1"/>
          </a:lnRef>
          <a:fillRef idx="0">
            <a:schemeClr val="dk1"/>
          </a:fillRef>
          <a:effectRef idx="2">
            <a:schemeClr val="dk1"/>
          </a:effectRef>
          <a:fontRef idx="minor">
            <a:schemeClr val="tx1"/>
          </a:fontRef>
        </p:style>
      </p:cxnSp>
      <p:cxnSp>
        <p:nvCxnSpPr>
          <p:cNvPr id="143" name="直接连接符 142">
            <a:extLst>
              <a:ext uri="{FF2B5EF4-FFF2-40B4-BE49-F238E27FC236}">
                <a16:creationId xmlns:a16="http://schemas.microsoft.com/office/drawing/2014/main" id="{1A0BEF9E-51D6-BBA7-B048-0F7E6F024522}"/>
              </a:ext>
            </a:extLst>
          </p:cNvPr>
          <p:cNvCxnSpPr>
            <a:cxnSpLocks/>
          </p:cNvCxnSpPr>
          <p:nvPr/>
        </p:nvCxnSpPr>
        <p:spPr>
          <a:xfrm>
            <a:off x="7631740" y="2719748"/>
            <a:ext cx="0" cy="1961974"/>
          </a:xfrm>
          <a:prstGeom prst="line">
            <a:avLst/>
          </a:prstGeom>
        </p:spPr>
        <p:style>
          <a:lnRef idx="3">
            <a:schemeClr val="dk1"/>
          </a:lnRef>
          <a:fillRef idx="0">
            <a:schemeClr val="dk1"/>
          </a:fillRef>
          <a:effectRef idx="2">
            <a:schemeClr val="dk1"/>
          </a:effectRef>
          <a:fontRef idx="minor">
            <a:schemeClr val="tx1"/>
          </a:fontRef>
        </p:style>
      </p:cxnSp>
      <p:cxnSp>
        <p:nvCxnSpPr>
          <p:cNvPr id="146" name="直接连接符 145">
            <a:extLst>
              <a:ext uri="{FF2B5EF4-FFF2-40B4-BE49-F238E27FC236}">
                <a16:creationId xmlns:a16="http://schemas.microsoft.com/office/drawing/2014/main" id="{5774DE81-006D-C1A4-096B-2C3741426D1A}"/>
              </a:ext>
            </a:extLst>
          </p:cNvPr>
          <p:cNvCxnSpPr>
            <a:cxnSpLocks/>
          </p:cNvCxnSpPr>
          <p:nvPr/>
        </p:nvCxnSpPr>
        <p:spPr>
          <a:xfrm>
            <a:off x="5072674" y="5266290"/>
            <a:ext cx="268385" cy="5313"/>
          </a:xfrm>
          <a:prstGeom prst="line">
            <a:avLst/>
          </a:prstGeom>
        </p:spPr>
        <p:style>
          <a:lnRef idx="3">
            <a:schemeClr val="dk1"/>
          </a:lnRef>
          <a:fillRef idx="0">
            <a:schemeClr val="dk1"/>
          </a:fillRef>
          <a:effectRef idx="2">
            <a:schemeClr val="dk1"/>
          </a:effectRef>
          <a:fontRef idx="minor">
            <a:schemeClr val="tx1"/>
          </a:fontRef>
        </p:style>
      </p:cxnSp>
      <p:cxnSp>
        <p:nvCxnSpPr>
          <p:cNvPr id="149" name="直接连接符 148">
            <a:extLst>
              <a:ext uri="{FF2B5EF4-FFF2-40B4-BE49-F238E27FC236}">
                <a16:creationId xmlns:a16="http://schemas.microsoft.com/office/drawing/2014/main" id="{697D32B2-124A-BCBC-6D14-C039B8BCB022}"/>
              </a:ext>
            </a:extLst>
          </p:cNvPr>
          <p:cNvCxnSpPr>
            <a:cxnSpLocks/>
          </p:cNvCxnSpPr>
          <p:nvPr/>
        </p:nvCxnSpPr>
        <p:spPr>
          <a:xfrm>
            <a:off x="7635199" y="3314148"/>
            <a:ext cx="268385" cy="5313"/>
          </a:xfrm>
          <a:prstGeom prst="line">
            <a:avLst/>
          </a:prstGeom>
        </p:spPr>
        <p:style>
          <a:lnRef idx="3">
            <a:schemeClr val="dk1"/>
          </a:lnRef>
          <a:fillRef idx="0">
            <a:schemeClr val="dk1"/>
          </a:fillRef>
          <a:effectRef idx="2">
            <a:schemeClr val="dk1"/>
          </a:effectRef>
          <a:fontRef idx="minor">
            <a:schemeClr val="tx1"/>
          </a:fontRef>
        </p:style>
      </p:cxnSp>
      <p:cxnSp>
        <p:nvCxnSpPr>
          <p:cNvPr id="150" name="直接连接符 149">
            <a:extLst>
              <a:ext uri="{FF2B5EF4-FFF2-40B4-BE49-F238E27FC236}">
                <a16:creationId xmlns:a16="http://schemas.microsoft.com/office/drawing/2014/main" id="{393FD8AD-655E-51AD-29B4-2E7D31339582}"/>
              </a:ext>
            </a:extLst>
          </p:cNvPr>
          <p:cNvCxnSpPr>
            <a:cxnSpLocks/>
          </p:cNvCxnSpPr>
          <p:nvPr/>
        </p:nvCxnSpPr>
        <p:spPr>
          <a:xfrm>
            <a:off x="7635198" y="4676409"/>
            <a:ext cx="268385" cy="5313"/>
          </a:xfrm>
          <a:prstGeom prst="line">
            <a:avLst/>
          </a:prstGeom>
        </p:spPr>
        <p:style>
          <a:lnRef idx="3">
            <a:schemeClr val="dk1"/>
          </a:lnRef>
          <a:fillRef idx="0">
            <a:schemeClr val="dk1"/>
          </a:fillRef>
          <a:effectRef idx="2">
            <a:schemeClr val="dk1"/>
          </a:effectRef>
          <a:fontRef idx="minor">
            <a:schemeClr val="tx1"/>
          </a:fontRef>
        </p:style>
      </p:cxnSp>
      <p:cxnSp>
        <p:nvCxnSpPr>
          <p:cNvPr id="152" name="直接连接符 151">
            <a:extLst>
              <a:ext uri="{FF2B5EF4-FFF2-40B4-BE49-F238E27FC236}">
                <a16:creationId xmlns:a16="http://schemas.microsoft.com/office/drawing/2014/main" id="{A317E73D-EE7B-B852-6A9E-A2B6702E013A}"/>
              </a:ext>
            </a:extLst>
          </p:cNvPr>
          <p:cNvCxnSpPr>
            <a:cxnSpLocks/>
          </p:cNvCxnSpPr>
          <p:nvPr/>
        </p:nvCxnSpPr>
        <p:spPr>
          <a:xfrm flipH="1">
            <a:off x="5311331" y="1794591"/>
            <a:ext cx="2780" cy="400654"/>
          </a:xfrm>
          <a:prstGeom prst="line">
            <a:avLst/>
          </a:prstGeom>
        </p:spPr>
        <p:style>
          <a:lnRef idx="3">
            <a:schemeClr val="dk1"/>
          </a:lnRef>
          <a:fillRef idx="0">
            <a:schemeClr val="dk1"/>
          </a:fillRef>
          <a:effectRef idx="2">
            <a:schemeClr val="dk1"/>
          </a:effectRef>
          <a:fontRef idx="minor">
            <a:schemeClr val="tx1"/>
          </a:fontRef>
        </p:style>
      </p:cxnSp>
      <p:cxnSp>
        <p:nvCxnSpPr>
          <p:cNvPr id="153" name="直接连接符 152">
            <a:extLst>
              <a:ext uri="{FF2B5EF4-FFF2-40B4-BE49-F238E27FC236}">
                <a16:creationId xmlns:a16="http://schemas.microsoft.com/office/drawing/2014/main" id="{16DBA8CE-A83C-A03A-9CA0-9B22EDAA7D29}"/>
              </a:ext>
            </a:extLst>
          </p:cNvPr>
          <p:cNvCxnSpPr>
            <a:cxnSpLocks/>
          </p:cNvCxnSpPr>
          <p:nvPr/>
        </p:nvCxnSpPr>
        <p:spPr>
          <a:xfrm flipH="1">
            <a:off x="7823505" y="1789458"/>
            <a:ext cx="2780" cy="400654"/>
          </a:xfrm>
          <a:prstGeom prst="line">
            <a:avLst/>
          </a:prstGeom>
        </p:spPr>
        <p:style>
          <a:lnRef idx="3">
            <a:schemeClr val="dk1"/>
          </a:lnRef>
          <a:fillRef idx="0">
            <a:schemeClr val="dk1"/>
          </a:fillRef>
          <a:effectRef idx="2">
            <a:schemeClr val="dk1"/>
          </a:effectRef>
          <a:fontRef idx="minor">
            <a:schemeClr val="tx1"/>
          </a:fontRef>
        </p:style>
      </p:cxnSp>
      <p:cxnSp>
        <p:nvCxnSpPr>
          <p:cNvPr id="154" name="直接连接符 153">
            <a:extLst>
              <a:ext uri="{FF2B5EF4-FFF2-40B4-BE49-F238E27FC236}">
                <a16:creationId xmlns:a16="http://schemas.microsoft.com/office/drawing/2014/main" id="{B612EB14-09FD-0F01-56FA-01CCBFC3079A}"/>
              </a:ext>
            </a:extLst>
          </p:cNvPr>
          <p:cNvCxnSpPr>
            <a:cxnSpLocks/>
          </p:cNvCxnSpPr>
          <p:nvPr/>
        </p:nvCxnSpPr>
        <p:spPr>
          <a:xfrm>
            <a:off x="10486252" y="1783079"/>
            <a:ext cx="0" cy="41955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679900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2400"/>
            <a:ext cx="114300" cy="500393"/>
          </a:xfrm>
          <a:prstGeom prst="rect">
            <a:avLst/>
          </a:prstGeom>
          <a:solidFill>
            <a:srgbClr val="988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170492" y="142875"/>
            <a:ext cx="6611855" cy="500393"/>
          </a:xfrm>
          <a:prstGeom prst="rect">
            <a:avLst/>
          </a:prstGeom>
          <a:noFill/>
        </p:spPr>
        <p:txBody>
          <a:bodyPr wrap="square" rtlCol="0">
            <a:spAutoFit/>
          </a:bodyPr>
          <a:lstStyle/>
          <a:p>
            <a:pPr>
              <a:lnSpc>
                <a:spcPct val="120000"/>
              </a:lnSpc>
            </a:pPr>
            <a:r>
              <a:rPr lang="en-US" altLang="zh-CN" sz="2400"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Requirements and Tasks Analysis</a:t>
            </a:r>
            <a:endParaRPr lang="zh-CN" altLang="en-US" sz="2400" dirty="0">
              <a:solidFill>
                <a:srgbClr val="988563"/>
              </a:solidFill>
              <a:latin typeface="微软雅黑 Light" panose="020B0502040204020203" pitchFamily="34" charset="-122"/>
              <a:ea typeface="微软雅黑 Light" panose="020B0502040204020203" pitchFamily="34" charset="-122"/>
            </a:endParaRPr>
          </a:p>
        </p:txBody>
      </p:sp>
      <p:pic>
        <p:nvPicPr>
          <p:cNvPr id="2" name="图片 1" descr="无背景logo"/>
          <p:cNvPicPr>
            <a:picLocks noChangeAspect="1"/>
          </p:cNvPicPr>
          <p:nvPr>
            <p:custDataLst>
              <p:tags r:id="rId1"/>
            </p:custDataLst>
          </p:nvPr>
        </p:nvPicPr>
        <p:blipFill>
          <a:blip r:embed="rId3"/>
          <a:stretch>
            <a:fillRect/>
          </a:stretch>
        </p:blipFill>
        <p:spPr>
          <a:xfrm>
            <a:off x="10072370" y="76200"/>
            <a:ext cx="1689735" cy="858520"/>
          </a:xfrm>
          <a:prstGeom prst="rect">
            <a:avLst/>
          </a:prstGeom>
        </p:spPr>
      </p:pic>
      <p:sp>
        <p:nvSpPr>
          <p:cNvPr id="31" name="矩形 30">
            <a:extLst>
              <a:ext uri="{FF2B5EF4-FFF2-40B4-BE49-F238E27FC236}">
                <a16:creationId xmlns:a16="http://schemas.microsoft.com/office/drawing/2014/main" id="{1010EE25-6217-6FBB-1443-6ED8729BAC2E}"/>
              </a:ext>
            </a:extLst>
          </p:cNvPr>
          <p:cNvSpPr/>
          <p:nvPr/>
        </p:nvSpPr>
        <p:spPr>
          <a:xfrm>
            <a:off x="374978" y="1387996"/>
            <a:ext cx="10551523" cy="424155"/>
          </a:xfrm>
          <a:prstGeom prst="rect">
            <a:avLst/>
          </a:prstGeom>
        </p:spPr>
        <p:txBody>
          <a:bodyPr wrap="square">
            <a:spAutoFit/>
          </a:bodyPr>
          <a:lstStyle/>
          <a:p>
            <a:pPr algn="just">
              <a:lnSpc>
                <a:spcPct val="150000"/>
              </a:lnSpc>
            </a:pPr>
            <a:r>
              <a:rPr lang="en-US" altLang="zh-CN" sz="1600" dirty="0"/>
              <a:t>	We need to use the training and testing datasets provided by the outsourcing service provider for training.</a:t>
            </a:r>
            <a:endParaRPr lang="zh-CN" altLang="en-US" sz="1600" dirty="0"/>
          </a:p>
        </p:txBody>
      </p:sp>
      <p:sp>
        <p:nvSpPr>
          <p:cNvPr id="37" name="矩形: 圆角 36">
            <a:extLst>
              <a:ext uri="{FF2B5EF4-FFF2-40B4-BE49-F238E27FC236}">
                <a16:creationId xmlns:a16="http://schemas.microsoft.com/office/drawing/2014/main" id="{ACC0E1A9-963F-E570-E47D-3749328B288D}"/>
              </a:ext>
            </a:extLst>
          </p:cNvPr>
          <p:cNvSpPr/>
          <p:nvPr/>
        </p:nvSpPr>
        <p:spPr>
          <a:xfrm>
            <a:off x="374978" y="812231"/>
            <a:ext cx="5555849" cy="419582"/>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AB5AAC4-0989-610C-85BB-84F64D6E6573}"/>
              </a:ext>
            </a:extLst>
          </p:cNvPr>
          <p:cNvSpPr txBox="1"/>
          <p:nvPr/>
        </p:nvSpPr>
        <p:spPr>
          <a:xfrm>
            <a:off x="412831" y="799451"/>
            <a:ext cx="5517996" cy="432362"/>
          </a:xfrm>
          <a:prstGeom prst="rect">
            <a:avLst/>
          </a:prstGeom>
          <a:noFill/>
        </p:spPr>
        <p:txBody>
          <a:bodyPr wrap="square" rtlCol="0">
            <a:spAutoFit/>
          </a:bodyPr>
          <a:lstStyle/>
          <a:p>
            <a:pPr>
              <a:lnSpc>
                <a:spcPct val="120000"/>
              </a:lnSpc>
            </a:pPr>
            <a:r>
              <a:rPr lang="en-US" altLang="zh-CN" sz="2000" b="1"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Manhole Cover Defect Data Requirements</a:t>
            </a:r>
            <a:endParaRPr lang="zh-CN" altLang="en-US" sz="2000" b="1" dirty="0">
              <a:solidFill>
                <a:srgbClr val="988563"/>
              </a:solidFill>
              <a:latin typeface="微软雅黑 Light" panose="020B0502040204020203" pitchFamily="34" charset="-122"/>
              <a:ea typeface="微软雅黑 Light" panose="020B0502040204020203" pitchFamily="34" charset="-122"/>
            </a:endParaRPr>
          </a:p>
        </p:txBody>
      </p:sp>
      <p:sp>
        <p:nvSpPr>
          <p:cNvPr id="40" name="矩形: 圆角 39">
            <a:extLst>
              <a:ext uri="{FF2B5EF4-FFF2-40B4-BE49-F238E27FC236}">
                <a16:creationId xmlns:a16="http://schemas.microsoft.com/office/drawing/2014/main" id="{038EE485-95B6-EC00-A74F-3B9812D2F999}"/>
              </a:ext>
            </a:extLst>
          </p:cNvPr>
          <p:cNvSpPr/>
          <p:nvPr/>
        </p:nvSpPr>
        <p:spPr>
          <a:xfrm>
            <a:off x="412831" y="1990960"/>
            <a:ext cx="4228617" cy="419582"/>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A851DC2-0A80-FFB6-065A-B2BB4849C28D}"/>
              </a:ext>
            </a:extLst>
          </p:cNvPr>
          <p:cNvSpPr txBox="1"/>
          <p:nvPr/>
        </p:nvSpPr>
        <p:spPr>
          <a:xfrm>
            <a:off x="412831" y="1968334"/>
            <a:ext cx="4228617" cy="432362"/>
          </a:xfrm>
          <a:prstGeom prst="rect">
            <a:avLst/>
          </a:prstGeom>
          <a:noFill/>
        </p:spPr>
        <p:txBody>
          <a:bodyPr wrap="square" rtlCol="0">
            <a:spAutoFit/>
          </a:bodyPr>
          <a:lstStyle/>
          <a:p>
            <a:pPr>
              <a:lnSpc>
                <a:spcPct val="120000"/>
              </a:lnSpc>
            </a:pPr>
            <a:r>
              <a:rPr lang="en-US" altLang="zh-CN" sz="2000" b="1" spc="100" dirty="0">
                <a:solidFill>
                  <a:schemeClr val="accent4">
                    <a:lumMod val="50000"/>
                  </a:schemeClr>
                </a:solidFill>
                <a:latin typeface="微软雅黑 Light" panose="020B0502040204020203" pitchFamily="34" charset="-122"/>
                <a:ea typeface="微软雅黑 Light" panose="020B0502040204020203" pitchFamily="34" charset="-122"/>
                <a:sym typeface="+mn-ea"/>
              </a:rPr>
              <a:t>System functional Requirements</a:t>
            </a:r>
            <a:endParaRPr lang="zh-CN" altLang="en-US" sz="2000" b="1" dirty="0">
              <a:solidFill>
                <a:srgbClr val="988563"/>
              </a:solidFill>
              <a:latin typeface="微软雅黑 Light" panose="020B0502040204020203" pitchFamily="34" charset="-122"/>
              <a:ea typeface="微软雅黑 Light" panose="020B0502040204020203" pitchFamily="34" charset="-122"/>
            </a:endParaRPr>
          </a:p>
        </p:txBody>
      </p:sp>
      <p:sp>
        <p:nvSpPr>
          <p:cNvPr id="46" name="矩形 45">
            <a:extLst>
              <a:ext uri="{FF2B5EF4-FFF2-40B4-BE49-F238E27FC236}">
                <a16:creationId xmlns:a16="http://schemas.microsoft.com/office/drawing/2014/main" id="{20B318D7-1217-EE46-4485-01D7ECB23291}"/>
              </a:ext>
            </a:extLst>
          </p:cNvPr>
          <p:cNvSpPr/>
          <p:nvPr/>
        </p:nvSpPr>
        <p:spPr>
          <a:xfrm>
            <a:off x="412831" y="2485256"/>
            <a:ext cx="11349274" cy="1532151"/>
          </a:xfrm>
          <a:prstGeom prst="rect">
            <a:avLst/>
          </a:prstGeom>
        </p:spPr>
        <p:txBody>
          <a:bodyPr wrap="square">
            <a:spAutoFit/>
          </a:bodyPr>
          <a:lstStyle/>
          <a:p>
            <a:pPr algn="just">
              <a:lnSpc>
                <a:spcPct val="150000"/>
              </a:lnSpc>
            </a:pPr>
            <a:r>
              <a:rPr lang="en-US" altLang="zh-CN" sz="1600" dirty="0"/>
              <a:t>	Introduce AI algorithms to achieve intelligent detection of manhole cover conditions for outdoor inspection and audit scenarios in transmission line routes. Identify whether there are hazards associated with manhole covers and categorize them into specific types, including 'intact', 'damaged', 'missing', 'uncovered', and 'ring issues'. Determine the specific category of manhole cover condition with hazards.</a:t>
            </a:r>
            <a:endParaRPr lang="zh-CN" altLang="en-US" sz="1600" dirty="0"/>
          </a:p>
        </p:txBody>
      </p:sp>
      <p:graphicFrame>
        <p:nvGraphicFramePr>
          <p:cNvPr id="51" name="表格 50">
            <a:extLst>
              <a:ext uri="{FF2B5EF4-FFF2-40B4-BE49-F238E27FC236}">
                <a16:creationId xmlns:a16="http://schemas.microsoft.com/office/drawing/2014/main" id="{AE1BE743-0185-53AA-EB15-667CA4DE6056}"/>
              </a:ext>
            </a:extLst>
          </p:cNvPr>
          <p:cNvGraphicFramePr>
            <a:graphicFrameLocks noGrp="1"/>
          </p:cNvGraphicFramePr>
          <p:nvPr>
            <p:extLst>
              <p:ext uri="{D42A27DB-BD31-4B8C-83A1-F6EECF244321}">
                <p14:modId xmlns:p14="http://schemas.microsoft.com/office/powerpoint/2010/main" val="1020906073"/>
              </p:ext>
            </p:extLst>
          </p:nvPr>
        </p:nvGraphicFramePr>
        <p:xfrm>
          <a:off x="925098" y="4092121"/>
          <a:ext cx="10011458" cy="2641600"/>
        </p:xfrm>
        <a:graphic>
          <a:graphicData uri="http://schemas.openxmlformats.org/drawingml/2006/table">
            <a:tbl>
              <a:tblPr firstRow="1" bandRow="1">
                <a:tableStyleId>{5C22544A-7EE6-4342-B048-85BDC9FD1C3A}</a:tableStyleId>
              </a:tblPr>
              <a:tblGrid>
                <a:gridCol w="2968263">
                  <a:extLst>
                    <a:ext uri="{9D8B030D-6E8A-4147-A177-3AD203B41FA5}">
                      <a16:colId xmlns:a16="http://schemas.microsoft.com/office/drawing/2014/main" val="956195848"/>
                    </a:ext>
                  </a:extLst>
                </a:gridCol>
                <a:gridCol w="7043195">
                  <a:extLst>
                    <a:ext uri="{9D8B030D-6E8A-4147-A177-3AD203B41FA5}">
                      <a16:colId xmlns:a16="http://schemas.microsoft.com/office/drawing/2014/main" val="2019687879"/>
                    </a:ext>
                  </a:extLst>
                </a:gridCol>
              </a:tblGrid>
              <a:tr h="370840">
                <a:tc>
                  <a:txBody>
                    <a:bodyPr/>
                    <a:lstStyle/>
                    <a:p>
                      <a:r>
                        <a:rPr lang="en-US" altLang="zh-CN" dirty="0"/>
                        <a:t>Task scenario</a:t>
                      </a:r>
                      <a:endParaRPr lang="zh-CN" altLang="en-US" dirty="0"/>
                    </a:p>
                  </a:txBody>
                  <a:tcPr/>
                </a:tc>
                <a:tc>
                  <a:txBody>
                    <a:bodyPr/>
                    <a:lstStyle/>
                    <a:p>
                      <a:r>
                        <a:rPr lang="en-US" altLang="zh-CN" dirty="0"/>
                        <a:t>Business characteristics of the scenario</a:t>
                      </a:r>
                      <a:endParaRPr lang="zh-CN" altLang="en-US" dirty="0"/>
                    </a:p>
                  </a:txBody>
                  <a:tcPr/>
                </a:tc>
                <a:extLst>
                  <a:ext uri="{0D108BD9-81ED-4DB2-BD59-A6C34878D82A}">
                    <a16:rowId xmlns:a16="http://schemas.microsoft.com/office/drawing/2014/main" val="1013931499"/>
                  </a:ext>
                </a:extLst>
              </a:tr>
              <a:tr h="370840">
                <a:tc>
                  <a:txBody>
                    <a:bodyPr/>
                    <a:lstStyle/>
                    <a:p>
                      <a:r>
                        <a:rPr lang="en-US" altLang="zh-CN" sz="1800" dirty="0"/>
                        <a:t>intact</a:t>
                      </a:r>
                      <a:endParaRPr lang="zh-CN" altLang="en-US" sz="1800" dirty="0"/>
                    </a:p>
                  </a:txBody>
                  <a:tcPr/>
                </a:tc>
                <a:tc>
                  <a:txBody>
                    <a:bodyPr/>
                    <a:lstStyle/>
                    <a:p>
                      <a:pPr algn="just"/>
                      <a:r>
                        <a:rPr lang="en-US" altLang="zh-CN" sz="1600" dirty="0"/>
                        <a:t>The manhole cover and its surrounding ring are intact and undamaged, and they are securely positioned over the well.</a:t>
                      </a:r>
                      <a:endParaRPr lang="zh-CN" altLang="en-US" sz="1600" dirty="0"/>
                    </a:p>
                  </a:txBody>
                  <a:tcPr/>
                </a:tc>
                <a:extLst>
                  <a:ext uri="{0D108BD9-81ED-4DB2-BD59-A6C34878D82A}">
                    <a16:rowId xmlns:a16="http://schemas.microsoft.com/office/drawing/2014/main" val="1172121357"/>
                  </a:ext>
                </a:extLst>
              </a:tr>
              <a:tr h="370840">
                <a:tc>
                  <a:txBody>
                    <a:bodyPr/>
                    <a:lstStyle/>
                    <a:p>
                      <a:r>
                        <a:rPr lang="en-US" altLang="zh-CN" sz="1800" dirty="0"/>
                        <a:t>damaged</a:t>
                      </a:r>
                      <a:endParaRPr lang="zh-CN" altLang="en-US" sz="1800" dirty="0"/>
                    </a:p>
                  </a:txBody>
                  <a:tcPr/>
                </a:tc>
                <a:tc>
                  <a:txBody>
                    <a:bodyPr/>
                    <a:lstStyle/>
                    <a:p>
                      <a:r>
                        <a:rPr lang="en-US" altLang="zh-CN" sz="1600" dirty="0"/>
                        <a:t>The manhole cover shows cracks, gaps, or holes on its surface.</a:t>
                      </a:r>
                      <a:endParaRPr lang="zh-CN" altLang="en-US" sz="1600" dirty="0"/>
                    </a:p>
                  </a:txBody>
                  <a:tcPr/>
                </a:tc>
                <a:extLst>
                  <a:ext uri="{0D108BD9-81ED-4DB2-BD59-A6C34878D82A}">
                    <a16:rowId xmlns:a16="http://schemas.microsoft.com/office/drawing/2014/main" val="2302922852"/>
                  </a:ext>
                </a:extLst>
              </a:tr>
              <a:tr h="370840">
                <a:tc>
                  <a:txBody>
                    <a:bodyPr/>
                    <a:lstStyle/>
                    <a:p>
                      <a:r>
                        <a:rPr lang="en-US" altLang="zh-CN" sz="1800" dirty="0"/>
                        <a:t>missing</a:t>
                      </a:r>
                      <a:endParaRPr lang="zh-CN" altLang="en-US" sz="1800" dirty="0"/>
                    </a:p>
                  </a:txBody>
                  <a:tcPr/>
                </a:tc>
                <a:tc>
                  <a:txBody>
                    <a:bodyPr/>
                    <a:lstStyle/>
                    <a:p>
                      <a:r>
                        <a:rPr lang="en-US" altLang="zh-CN" sz="1600" dirty="0"/>
                        <a:t>The manhole cover is missing, leaving the well opening exposed.</a:t>
                      </a:r>
                      <a:endParaRPr lang="zh-CN" altLang="en-US" sz="1600" dirty="0"/>
                    </a:p>
                  </a:txBody>
                  <a:tcPr/>
                </a:tc>
                <a:extLst>
                  <a:ext uri="{0D108BD9-81ED-4DB2-BD59-A6C34878D82A}">
                    <a16:rowId xmlns:a16="http://schemas.microsoft.com/office/drawing/2014/main" val="2962610565"/>
                  </a:ext>
                </a:extLst>
              </a:tr>
              <a:tr h="370840">
                <a:tc>
                  <a:txBody>
                    <a:bodyPr/>
                    <a:lstStyle/>
                    <a:p>
                      <a:r>
                        <a:rPr lang="en-US" altLang="zh-CN" sz="1800" dirty="0"/>
                        <a:t>uncovered</a:t>
                      </a:r>
                      <a:endParaRPr lang="zh-CN" altLang="en-US" sz="1800" dirty="0"/>
                    </a:p>
                  </a:txBody>
                  <a:tcPr/>
                </a:tc>
                <a:tc>
                  <a:txBody>
                    <a:bodyPr/>
                    <a:lstStyle/>
                    <a:p>
                      <a:pPr algn="just"/>
                      <a:r>
                        <a:rPr lang="en-US" altLang="zh-CN" sz="1600" dirty="0"/>
                        <a:t>The manhole cover is tilted, raised, or shifted away from the well opening, resulting in incomplete coverage and the inability to tightly seal with well seat.</a:t>
                      </a:r>
                      <a:endParaRPr lang="zh-CN" altLang="en-US" sz="1600" dirty="0"/>
                    </a:p>
                  </a:txBody>
                  <a:tcPr/>
                </a:tc>
                <a:extLst>
                  <a:ext uri="{0D108BD9-81ED-4DB2-BD59-A6C34878D82A}">
                    <a16:rowId xmlns:a16="http://schemas.microsoft.com/office/drawing/2014/main" val="2111341364"/>
                  </a:ext>
                </a:extLst>
              </a:tr>
              <a:tr h="370840">
                <a:tc>
                  <a:txBody>
                    <a:bodyPr/>
                    <a:lstStyle/>
                    <a:p>
                      <a:r>
                        <a:rPr lang="en-US" altLang="zh-CN" sz="1800" dirty="0"/>
                        <a:t>ring issues</a:t>
                      </a:r>
                      <a:endParaRPr lang="zh-CN" altLang="en-US" sz="1800" dirty="0"/>
                    </a:p>
                  </a:txBody>
                  <a:tcPr/>
                </a:tc>
                <a:tc>
                  <a:txBody>
                    <a:bodyPr/>
                    <a:lstStyle/>
                    <a:p>
                      <a:r>
                        <a:rPr lang="en-US" altLang="zh-CN" sz="1600" dirty="0"/>
                        <a:t>The manhole ring is damaged while the manhole cover remains intact.</a:t>
                      </a:r>
                      <a:endParaRPr lang="zh-CN" altLang="en-US" sz="1600" dirty="0"/>
                    </a:p>
                  </a:txBody>
                  <a:tcPr/>
                </a:tc>
                <a:extLst>
                  <a:ext uri="{0D108BD9-81ED-4DB2-BD59-A6C34878D82A}">
                    <a16:rowId xmlns:a16="http://schemas.microsoft.com/office/drawing/2014/main" val="1294729989"/>
                  </a:ext>
                </a:extLst>
              </a:tr>
            </a:tbl>
          </a:graphicData>
        </a:graphic>
      </p:graphicFrame>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hmNjAzMWJlZjFkMmQwODUwMTJkYzE2ODFiYmFmYTc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866</Words>
  <Application>Microsoft Office PowerPoint</Application>
  <PresentationFormat>宽屏</PresentationFormat>
  <Paragraphs>146</Paragraphs>
  <Slides>20</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等线 Light</vt:lpstr>
      <vt:lpstr>汉仪大宋简</vt:lpstr>
      <vt:lpstr>微软雅黑 Light</vt:lpstr>
      <vt:lpstr>Arial</vt:lpstr>
      <vt:lpstr>Calibri</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RoxyMigurdia ~</cp:lastModifiedBy>
  <cp:revision>36</cp:revision>
  <dcterms:created xsi:type="dcterms:W3CDTF">2019-04-28T02:52:00Z</dcterms:created>
  <dcterms:modified xsi:type="dcterms:W3CDTF">2024-04-18T16:29:20Z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EC6664406A0847F3BCD388051DB60019_13</vt:lpwstr>
  </property>
</Properties>
</file>